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64" r:id="rId2"/>
    <p:sldMasterId id="2147483668" r:id="rId3"/>
  </p:sldMasterIdLst>
  <p:notesMasterIdLst>
    <p:notesMasterId r:id="rId32"/>
  </p:notesMasterIdLst>
  <p:sldIdLst>
    <p:sldId id="259" r:id="rId4"/>
    <p:sldId id="288" r:id="rId5"/>
    <p:sldId id="271" r:id="rId6"/>
    <p:sldId id="261" r:id="rId7"/>
    <p:sldId id="262" r:id="rId8"/>
    <p:sldId id="263" r:id="rId9"/>
    <p:sldId id="264" r:id="rId10"/>
    <p:sldId id="265" r:id="rId11"/>
    <p:sldId id="266" r:id="rId12"/>
    <p:sldId id="284" r:id="rId13"/>
    <p:sldId id="267" r:id="rId14"/>
    <p:sldId id="268" r:id="rId15"/>
    <p:sldId id="269" r:id="rId16"/>
    <p:sldId id="270" r:id="rId17"/>
    <p:sldId id="272" r:id="rId18"/>
    <p:sldId id="286" r:id="rId19"/>
    <p:sldId id="287" r:id="rId20"/>
    <p:sldId id="285" r:id="rId21"/>
    <p:sldId id="273" r:id="rId22"/>
    <p:sldId id="274" r:id="rId23"/>
    <p:sldId id="275" r:id="rId24"/>
    <p:sldId id="276" r:id="rId25"/>
    <p:sldId id="277" r:id="rId26"/>
    <p:sldId id="278" r:id="rId27"/>
    <p:sldId id="279" r:id="rId28"/>
    <p:sldId id="280" r:id="rId29"/>
    <p:sldId id="281" r:id="rId30"/>
    <p:sldId id="282" r:id="rId3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7922" autoAdjust="0"/>
  </p:normalViewPr>
  <p:slideViewPr>
    <p:cSldViewPr>
      <p:cViewPr varScale="1">
        <p:scale>
          <a:sx n="67" d="100"/>
          <a:sy n="67" d="100"/>
        </p:scale>
        <p:origin x="147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C915D0-A7CF-4B13-A7FF-9BA6CD8ECFD0}" type="datetimeFigureOut">
              <a:rPr lang="en-US" smtClean="0"/>
              <a:t>18-Sep-16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496A6-25EC-4D91-8355-338E3117A264}" type="slidenum">
              <a:rPr lang="en-US" smtClean="0"/>
              <a:t>‹#›</a:t>
            </a:fld>
            <a:endParaRPr lang="en-US"/>
          </a:p>
        </p:txBody>
      </p:sp>
    </p:spTree>
    <p:extLst>
      <p:ext uri="{BB962C8B-B14F-4D97-AF65-F5344CB8AC3E}">
        <p14:creationId xmlns:p14="http://schemas.microsoft.com/office/powerpoint/2010/main" val="46677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2496A6-25EC-4D91-8355-338E3117A264}" type="slidenum">
              <a:rPr lang="en-US" smtClean="0"/>
              <a:t>11</a:t>
            </a:fld>
            <a:endParaRPr lang="en-US"/>
          </a:p>
        </p:txBody>
      </p:sp>
    </p:spTree>
    <p:extLst>
      <p:ext uri="{BB962C8B-B14F-4D97-AF65-F5344CB8AC3E}">
        <p14:creationId xmlns:p14="http://schemas.microsoft.com/office/powerpoint/2010/main" val="2205406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9733" y="1552822"/>
            <a:ext cx="3886208" cy="5330963"/>
          </a:xfrm>
          <a:prstGeom prst="rect">
            <a:avLst/>
          </a:prstGeom>
        </p:spPr>
      </p:pic>
      <p:sp>
        <p:nvSpPr>
          <p:cNvPr id="2" name="Title 1"/>
          <p:cNvSpPr>
            <a:spLocks noGrp="1"/>
          </p:cNvSpPr>
          <p:nvPr>
            <p:ph type="ctrTitle"/>
          </p:nvPr>
        </p:nvSpPr>
        <p:spPr>
          <a:xfrm>
            <a:off x="791936" y="3299584"/>
            <a:ext cx="6858000" cy="1617663"/>
          </a:xfrm>
        </p:spPr>
        <p:txBody>
          <a:bodyPr anchor="b"/>
          <a:lstStyle>
            <a:lvl1pPr algn="ctr">
              <a:defRPr sz="60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91936" y="5009323"/>
            <a:ext cx="6858000" cy="1338262"/>
          </a:xfrm>
        </p:spPr>
        <p:txBody>
          <a:bodyPr/>
          <a:lstStyle>
            <a:lvl1pPr marL="0" indent="0" algn="ctr">
              <a:buNone/>
              <a:defRPr sz="24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3C7AC53-D7A5-40F8-9319-BE23D2213A5B}" type="datetimeFigureOut">
              <a:rPr lang="en-US" smtClean="0">
                <a:solidFill>
                  <a:prstClr val="black">
                    <a:tint val="75000"/>
                  </a:prstClr>
                </a:solidFill>
              </a:rPr>
              <a:pPr/>
              <a:t>18-Sep-16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02B454-FCF6-4C46-A4F5-84D0803B62A4}"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486652" y="271394"/>
            <a:ext cx="1369219" cy="1825624"/>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sp>
        <p:nvSpPr>
          <p:cNvPr id="8" name="Rectangle 7"/>
          <p:cNvSpPr/>
          <p:nvPr userDrawn="1"/>
        </p:nvSpPr>
        <p:spPr>
          <a:xfrm rot="5400000">
            <a:off x="7546582" y="228204"/>
            <a:ext cx="1825623" cy="1369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11" name="Rectangle 10"/>
          <p:cNvSpPr/>
          <p:nvPr userDrawn="1"/>
        </p:nvSpPr>
        <p:spPr>
          <a:xfrm>
            <a:off x="-2382" y="6426580"/>
            <a:ext cx="342900" cy="457200"/>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sp>
        <p:nvSpPr>
          <p:cNvPr id="12" name="Rectangle 11"/>
          <p:cNvSpPr/>
          <p:nvPr userDrawn="1"/>
        </p:nvSpPr>
        <p:spPr>
          <a:xfrm rot="5400000">
            <a:off x="13607" y="6389983"/>
            <a:ext cx="4572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932913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8718435" y="1091542"/>
            <a:ext cx="425566" cy="577437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pic>
        <p:nvPicPr>
          <p:cNvPr id="11" name="Picture 10"/>
          <p:cNvPicPr/>
          <p:nvPr userDrawn="1"/>
        </p:nvPicPr>
        <p:blipFill rotWithShape="1">
          <a:blip r:embed="rId2" cstate="print">
            <a:extLst>
              <a:ext uri="{28A0092B-C50C-407E-A947-70E740481C1C}">
                <a14:useLocalDpi xmlns:a14="http://schemas.microsoft.com/office/drawing/2010/main" val="0"/>
              </a:ext>
            </a:extLst>
          </a:blip>
          <a:srcRect r="49720"/>
          <a:stretch/>
        </p:blipFill>
        <p:spPr>
          <a:xfrm>
            <a:off x="0" y="1801500"/>
            <a:ext cx="2841172" cy="5056505"/>
          </a:xfrm>
          <a:prstGeom prst="rect">
            <a:avLst/>
          </a:prstGeom>
        </p:spPr>
      </p:pic>
      <p:sp>
        <p:nvSpPr>
          <p:cNvPr id="10" name="Rectangle 9"/>
          <p:cNvSpPr/>
          <p:nvPr userDrawn="1"/>
        </p:nvSpPr>
        <p:spPr>
          <a:xfrm rot="5400000">
            <a:off x="5579778" y="3293782"/>
            <a:ext cx="6858000" cy="270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2" name="Title 1"/>
          <p:cNvSpPr>
            <a:spLocks noGrp="1"/>
          </p:cNvSpPr>
          <p:nvPr>
            <p:ph type="title"/>
          </p:nvPr>
        </p:nvSpPr>
        <p:spPr/>
        <p:txBody>
          <a:bodyPr/>
          <a:lstStyle>
            <a:lvl1pPr algn="r" rtl="1">
              <a:defRPr>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1pPr>
            <a:lvl2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2pPr>
            <a:lvl3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3pPr>
            <a:lvl4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4pPr>
            <a:lvl5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3C7AC53-D7A5-40F8-9319-BE23D2213A5B}" type="datetimeFigureOut">
              <a:rPr lang="en-US" smtClean="0">
                <a:solidFill>
                  <a:prstClr val="black">
                    <a:tint val="75000"/>
                  </a:prstClr>
                </a:solidFill>
              </a:rPr>
              <a:pPr/>
              <a:t>18-Sep-16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www.c-mc.org</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A02B454-FCF6-4C46-A4F5-84D0803B62A4}"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178123"/>
            <a:ext cx="1504950" cy="17938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sp>
        <p:nvSpPr>
          <p:cNvPr id="8" name="Rectangle 7"/>
          <p:cNvSpPr/>
          <p:nvPr userDrawn="1"/>
        </p:nvSpPr>
        <p:spPr>
          <a:xfrm>
            <a:off x="0" y="-12700"/>
            <a:ext cx="2686050" cy="2670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352244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p:cNvPicPr/>
          <p:nvPr userDrawn="1"/>
        </p:nvPicPr>
        <p:blipFill rotWithShape="1">
          <a:blip r:embed="rId2" cstate="print">
            <a:extLst>
              <a:ext uri="{28A0092B-C50C-407E-A947-70E740481C1C}">
                <a14:useLocalDpi xmlns:a14="http://schemas.microsoft.com/office/drawing/2010/main" val="0"/>
              </a:ext>
            </a:extLst>
          </a:blip>
          <a:srcRect r="49720"/>
          <a:stretch/>
        </p:blipFill>
        <p:spPr>
          <a:xfrm>
            <a:off x="0" y="1801500"/>
            <a:ext cx="2841172" cy="5056505"/>
          </a:xfrm>
          <a:prstGeom prst="rect">
            <a:avLst/>
          </a:prstGeom>
        </p:spPr>
      </p:pic>
      <p:sp>
        <p:nvSpPr>
          <p:cNvPr id="2" name="Title 1"/>
          <p:cNvSpPr>
            <a:spLocks noGrp="1"/>
          </p:cNvSpPr>
          <p:nvPr>
            <p:ph type="title"/>
          </p:nvPr>
        </p:nvSpPr>
        <p:spPr>
          <a:xfrm>
            <a:off x="623888" y="1709743"/>
            <a:ext cx="7886700" cy="2852737"/>
          </a:xfrm>
        </p:spPr>
        <p:txBody>
          <a:bodyPr anchor="b"/>
          <a:lstStyle>
            <a:lvl1pPr algn="r" rtl="1">
              <a:defRPr sz="60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smtClean="0"/>
              <a:t>Click to edit Master title style</a:t>
            </a:r>
            <a:endParaRPr lang="en-US"/>
          </a:p>
        </p:txBody>
      </p:sp>
      <p:sp>
        <p:nvSpPr>
          <p:cNvPr id="3" name="Text Placeholder 2"/>
          <p:cNvSpPr>
            <a:spLocks noGrp="1"/>
          </p:cNvSpPr>
          <p:nvPr>
            <p:ph type="body" idx="1"/>
          </p:nvPr>
        </p:nvSpPr>
        <p:spPr>
          <a:xfrm>
            <a:off x="623888" y="4589468"/>
            <a:ext cx="7886700" cy="1500187"/>
          </a:xfrm>
        </p:spPr>
        <p:txBody>
          <a:bodyPr/>
          <a:lstStyle>
            <a:lvl1pPr marL="0" indent="0" algn="r" rtl="1">
              <a:buNone/>
              <a:defRPr sz="240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7AC53-D7A5-40F8-9319-BE23D2213A5B}" type="datetimeFigureOut">
              <a:rPr lang="en-US" smtClean="0">
                <a:solidFill>
                  <a:prstClr val="black">
                    <a:tint val="75000"/>
                  </a:prstClr>
                </a:solidFill>
              </a:rPr>
              <a:pPr/>
              <a:t>18-Sep-16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www.c-mc.org</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A02B454-FCF6-4C46-A4F5-84D0803B62A4}" type="slidenum">
              <a:rPr lang="en-US" smtClean="0">
                <a:solidFill>
                  <a:prstClr val="black">
                    <a:tint val="75000"/>
                  </a:prstClr>
                </a:solidFill>
              </a:rPr>
              <a:pPr/>
              <a:t>‹#›</a:t>
            </a:fld>
            <a:endParaRPr lang="en-US">
              <a:solidFill>
                <a:prstClr val="black">
                  <a:tint val="75000"/>
                </a:prstClr>
              </a:solidFill>
            </a:endParaRPr>
          </a:p>
        </p:txBody>
      </p:sp>
      <p:sp>
        <p:nvSpPr>
          <p:cNvPr id="12" name="Rectangle 11"/>
          <p:cNvSpPr/>
          <p:nvPr userDrawn="1"/>
        </p:nvSpPr>
        <p:spPr>
          <a:xfrm>
            <a:off x="8718435" y="1091542"/>
            <a:ext cx="425566" cy="577437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sp>
        <p:nvSpPr>
          <p:cNvPr id="13" name="Rectangle 12"/>
          <p:cNvSpPr/>
          <p:nvPr userDrawn="1"/>
        </p:nvSpPr>
        <p:spPr>
          <a:xfrm rot="5400000">
            <a:off x="5579778" y="3293782"/>
            <a:ext cx="6858000" cy="270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14" name="Rectangle 13"/>
          <p:cNvSpPr/>
          <p:nvPr userDrawn="1"/>
        </p:nvSpPr>
        <p:spPr>
          <a:xfrm>
            <a:off x="0" y="178123"/>
            <a:ext cx="1504950" cy="17938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sp>
        <p:nvSpPr>
          <p:cNvPr id="15" name="Rectangle 14"/>
          <p:cNvSpPr/>
          <p:nvPr userDrawn="1"/>
        </p:nvSpPr>
        <p:spPr>
          <a:xfrm>
            <a:off x="0" y="-12700"/>
            <a:ext cx="2686050" cy="2670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663275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9733" y="1552818"/>
            <a:ext cx="3886208" cy="5330963"/>
          </a:xfrm>
          <a:prstGeom prst="rect">
            <a:avLst/>
          </a:prstGeom>
        </p:spPr>
      </p:pic>
      <p:sp>
        <p:nvSpPr>
          <p:cNvPr id="2" name="Title 1"/>
          <p:cNvSpPr>
            <a:spLocks noGrp="1"/>
          </p:cNvSpPr>
          <p:nvPr>
            <p:ph type="ctrTitle"/>
          </p:nvPr>
        </p:nvSpPr>
        <p:spPr>
          <a:xfrm>
            <a:off x="791936" y="3299584"/>
            <a:ext cx="6858000" cy="1617663"/>
          </a:xfrm>
        </p:spPr>
        <p:txBody>
          <a:bodyPr anchor="b"/>
          <a:lstStyle>
            <a:lvl1pPr algn="ctr">
              <a:defRPr sz="60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91936" y="5009323"/>
            <a:ext cx="6858000" cy="1338262"/>
          </a:xfrm>
        </p:spPr>
        <p:txBody>
          <a:bodyPr/>
          <a:lstStyle>
            <a:lvl1pPr marL="0" indent="0" algn="ctr">
              <a:buNone/>
              <a:defRPr sz="24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3C7AC53-D7A5-40F8-9319-BE23D2213A5B}" type="datetimeFigureOut">
              <a:rPr lang="en-US" smtClean="0">
                <a:solidFill>
                  <a:prstClr val="black">
                    <a:tint val="75000"/>
                  </a:prstClr>
                </a:solidFill>
              </a:rPr>
              <a:pPr/>
              <a:t>18-Sep-16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02B454-FCF6-4C46-A4F5-84D0803B62A4}"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486650" y="271394"/>
            <a:ext cx="1369219" cy="1825624"/>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sp>
        <p:nvSpPr>
          <p:cNvPr id="8" name="Rectangle 7"/>
          <p:cNvSpPr/>
          <p:nvPr userDrawn="1"/>
        </p:nvSpPr>
        <p:spPr>
          <a:xfrm rot="5400000">
            <a:off x="7546580" y="228204"/>
            <a:ext cx="1825623" cy="1369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11" name="Rectangle 10"/>
          <p:cNvSpPr/>
          <p:nvPr userDrawn="1"/>
        </p:nvSpPr>
        <p:spPr>
          <a:xfrm>
            <a:off x="-2382" y="6426580"/>
            <a:ext cx="342900" cy="457200"/>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sp>
        <p:nvSpPr>
          <p:cNvPr id="12" name="Rectangle 11"/>
          <p:cNvSpPr/>
          <p:nvPr userDrawn="1"/>
        </p:nvSpPr>
        <p:spPr>
          <a:xfrm rot="5400000">
            <a:off x="13607" y="6389983"/>
            <a:ext cx="4572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06237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8718434" y="1091538"/>
            <a:ext cx="425566" cy="577437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pic>
        <p:nvPicPr>
          <p:cNvPr id="11" name="Picture 10"/>
          <p:cNvPicPr/>
          <p:nvPr userDrawn="1"/>
        </p:nvPicPr>
        <p:blipFill rotWithShape="1">
          <a:blip r:embed="rId2" cstate="print">
            <a:extLst>
              <a:ext uri="{28A0092B-C50C-407E-A947-70E740481C1C}">
                <a14:useLocalDpi xmlns:a14="http://schemas.microsoft.com/office/drawing/2010/main" val="0"/>
              </a:ext>
            </a:extLst>
          </a:blip>
          <a:srcRect r="49720"/>
          <a:stretch/>
        </p:blipFill>
        <p:spPr>
          <a:xfrm>
            <a:off x="0" y="1801496"/>
            <a:ext cx="2841172" cy="5056505"/>
          </a:xfrm>
          <a:prstGeom prst="rect">
            <a:avLst/>
          </a:prstGeom>
        </p:spPr>
      </p:pic>
      <p:sp>
        <p:nvSpPr>
          <p:cNvPr id="10" name="Rectangle 9"/>
          <p:cNvSpPr/>
          <p:nvPr userDrawn="1"/>
        </p:nvSpPr>
        <p:spPr>
          <a:xfrm rot="5400000">
            <a:off x="5579778" y="3293782"/>
            <a:ext cx="6858000" cy="270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2" name="Title 1"/>
          <p:cNvSpPr>
            <a:spLocks noGrp="1"/>
          </p:cNvSpPr>
          <p:nvPr>
            <p:ph type="title"/>
          </p:nvPr>
        </p:nvSpPr>
        <p:spPr/>
        <p:txBody>
          <a:bodyPr/>
          <a:lstStyle>
            <a:lvl1pPr algn="r" rtl="1">
              <a:defRPr>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1pPr>
            <a:lvl2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2pPr>
            <a:lvl3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3pPr>
            <a:lvl4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4pPr>
            <a:lvl5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3C7AC53-D7A5-40F8-9319-BE23D2213A5B}" type="datetimeFigureOut">
              <a:rPr lang="en-US" smtClean="0">
                <a:solidFill>
                  <a:prstClr val="black">
                    <a:tint val="75000"/>
                  </a:prstClr>
                </a:solidFill>
              </a:rPr>
              <a:pPr/>
              <a:t>18-Sep-16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www.c-mc.org</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A02B454-FCF6-4C46-A4F5-84D0803B62A4}"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178119"/>
            <a:ext cx="1504950" cy="17938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sp>
        <p:nvSpPr>
          <p:cNvPr id="8" name="Rectangle 7"/>
          <p:cNvSpPr/>
          <p:nvPr userDrawn="1"/>
        </p:nvSpPr>
        <p:spPr>
          <a:xfrm>
            <a:off x="0" y="-12700"/>
            <a:ext cx="2686050" cy="2670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534220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p:cNvPicPr/>
          <p:nvPr userDrawn="1"/>
        </p:nvPicPr>
        <p:blipFill rotWithShape="1">
          <a:blip r:embed="rId2" cstate="print">
            <a:extLst>
              <a:ext uri="{28A0092B-C50C-407E-A947-70E740481C1C}">
                <a14:useLocalDpi xmlns:a14="http://schemas.microsoft.com/office/drawing/2010/main" val="0"/>
              </a:ext>
            </a:extLst>
          </a:blip>
          <a:srcRect r="49720"/>
          <a:stretch/>
        </p:blipFill>
        <p:spPr>
          <a:xfrm>
            <a:off x="0" y="1801496"/>
            <a:ext cx="2841172" cy="5056505"/>
          </a:xfrm>
          <a:prstGeom prst="rect">
            <a:avLst/>
          </a:prstGeom>
        </p:spPr>
      </p:pic>
      <p:sp>
        <p:nvSpPr>
          <p:cNvPr id="2" name="Title 1"/>
          <p:cNvSpPr>
            <a:spLocks noGrp="1"/>
          </p:cNvSpPr>
          <p:nvPr>
            <p:ph type="title"/>
          </p:nvPr>
        </p:nvSpPr>
        <p:spPr>
          <a:xfrm>
            <a:off x="623888" y="1709739"/>
            <a:ext cx="7886700" cy="2852737"/>
          </a:xfrm>
        </p:spPr>
        <p:txBody>
          <a:bodyPr anchor="b"/>
          <a:lstStyle>
            <a:lvl1pPr algn="r" rtl="1">
              <a:defRPr sz="60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lgn="r" rtl="1">
              <a:buNone/>
              <a:defRPr sz="240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7AC53-D7A5-40F8-9319-BE23D2213A5B}" type="datetimeFigureOut">
              <a:rPr lang="en-US" smtClean="0">
                <a:solidFill>
                  <a:prstClr val="black">
                    <a:tint val="75000"/>
                  </a:prstClr>
                </a:solidFill>
              </a:rPr>
              <a:pPr/>
              <a:t>18-Sep-16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www.c-mc.org</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A02B454-FCF6-4C46-A4F5-84D0803B62A4}" type="slidenum">
              <a:rPr lang="en-US" smtClean="0">
                <a:solidFill>
                  <a:prstClr val="black">
                    <a:tint val="75000"/>
                  </a:prstClr>
                </a:solidFill>
              </a:rPr>
              <a:pPr/>
              <a:t>‹#›</a:t>
            </a:fld>
            <a:endParaRPr lang="en-US">
              <a:solidFill>
                <a:prstClr val="black">
                  <a:tint val="75000"/>
                </a:prstClr>
              </a:solidFill>
            </a:endParaRPr>
          </a:p>
        </p:txBody>
      </p:sp>
      <p:sp>
        <p:nvSpPr>
          <p:cNvPr id="12" name="Rectangle 11"/>
          <p:cNvSpPr/>
          <p:nvPr userDrawn="1"/>
        </p:nvSpPr>
        <p:spPr>
          <a:xfrm>
            <a:off x="8718434" y="1091538"/>
            <a:ext cx="425566" cy="577437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sp>
        <p:nvSpPr>
          <p:cNvPr id="13" name="Rectangle 12"/>
          <p:cNvSpPr/>
          <p:nvPr userDrawn="1"/>
        </p:nvSpPr>
        <p:spPr>
          <a:xfrm rot="5400000">
            <a:off x="5579778" y="3293782"/>
            <a:ext cx="6858000" cy="2704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14" name="Rectangle 13"/>
          <p:cNvSpPr/>
          <p:nvPr userDrawn="1"/>
        </p:nvSpPr>
        <p:spPr>
          <a:xfrm>
            <a:off x="0" y="178119"/>
            <a:ext cx="1504950" cy="17938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rtl="0"/>
            <a:endParaRPr lang="en-US">
              <a:solidFill>
                <a:prstClr val="white"/>
              </a:solidFill>
            </a:endParaRPr>
          </a:p>
        </p:txBody>
      </p:sp>
      <p:sp>
        <p:nvSpPr>
          <p:cNvPr id="15" name="Rectangle 14"/>
          <p:cNvSpPr/>
          <p:nvPr userDrawn="1"/>
        </p:nvSpPr>
        <p:spPr>
          <a:xfrm>
            <a:off x="0" y="-12700"/>
            <a:ext cx="2686050" cy="2670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rtl="0"/>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611827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a:srcRect/>
          <a:stretch>
            <a:fillRect/>
          </a:stretch>
        </p:blipFill>
        <p:spPr bwMode="auto">
          <a:xfrm>
            <a:off x="-550212" y="1552576"/>
            <a:ext cx="3887212" cy="5330825"/>
          </a:xfrm>
          <a:prstGeom prst="rect">
            <a:avLst/>
          </a:prstGeom>
          <a:noFill/>
          <a:ln w="9525">
            <a:noFill/>
            <a:miter lim="800000"/>
            <a:headEnd/>
            <a:tailEnd/>
          </a:ln>
        </p:spPr>
      </p:pic>
      <p:sp>
        <p:nvSpPr>
          <p:cNvPr id="5" name="Rectangle 4"/>
          <p:cNvSpPr/>
          <p:nvPr/>
        </p:nvSpPr>
        <p:spPr>
          <a:xfrm>
            <a:off x="7486219" y="271464"/>
            <a:ext cx="1369575" cy="1825625"/>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000">
              <a:solidFill>
                <a:prstClr val="white"/>
              </a:solidFill>
            </a:endParaRPr>
          </a:p>
        </p:txBody>
      </p:sp>
      <p:sp>
        <p:nvSpPr>
          <p:cNvPr id="6" name="Rectangle 5"/>
          <p:cNvSpPr/>
          <p:nvPr/>
        </p:nvSpPr>
        <p:spPr>
          <a:xfrm rot="5400000">
            <a:off x="7546400" y="228026"/>
            <a:ext cx="1825625" cy="1369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7" name="Rectangle 6"/>
          <p:cNvSpPr/>
          <p:nvPr/>
        </p:nvSpPr>
        <p:spPr>
          <a:xfrm>
            <a:off x="-2382" y="6426200"/>
            <a:ext cx="342989" cy="457200"/>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000">
              <a:solidFill>
                <a:prstClr val="white"/>
              </a:solidFill>
            </a:endParaRPr>
          </a:p>
        </p:txBody>
      </p:sp>
      <p:sp>
        <p:nvSpPr>
          <p:cNvPr id="8" name="Rectangle 7"/>
          <p:cNvSpPr/>
          <p:nvPr/>
        </p:nvSpPr>
        <p:spPr>
          <a:xfrm rot="5400000">
            <a:off x="13160" y="6389644"/>
            <a:ext cx="457200" cy="3429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2" name="Title 1"/>
          <p:cNvSpPr>
            <a:spLocks noGrp="1"/>
          </p:cNvSpPr>
          <p:nvPr>
            <p:ph type="ctrTitle"/>
          </p:nvPr>
        </p:nvSpPr>
        <p:spPr>
          <a:xfrm>
            <a:off x="791937" y="3299584"/>
            <a:ext cx="6858000" cy="1617663"/>
          </a:xfrm>
        </p:spPr>
        <p:txBody>
          <a:bodyPr anchor="b"/>
          <a:lstStyle>
            <a:lvl1pPr algn="ctr">
              <a:defRPr sz="60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smtClean="0"/>
              <a:t>Click to edit Master title style</a:t>
            </a:r>
            <a:endParaRPr lang="en-US" dirty="0"/>
          </a:p>
        </p:txBody>
      </p:sp>
      <p:sp>
        <p:nvSpPr>
          <p:cNvPr id="3" name="Subtitle 2"/>
          <p:cNvSpPr>
            <a:spLocks noGrp="1"/>
          </p:cNvSpPr>
          <p:nvPr>
            <p:ph type="subTitle" idx="1"/>
          </p:nvPr>
        </p:nvSpPr>
        <p:spPr>
          <a:xfrm>
            <a:off x="791937" y="5009324"/>
            <a:ext cx="6858000" cy="1338262"/>
          </a:xfrm>
        </p:spPr>
        <p:txBody>
          <a:bodyPr/>
          <a:lstStyle>
            <a:lvl1pPr marL="0" indent="0" algn="ctr">
              <a:buNone/>
              <a:defRPr sz="24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0"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9A5927A0-C777-4D6E-813C-02E181B29F19}" type="slidenum">
              <a:rPr lang="ar-SA">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2642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8718837" y="1092200"/>
            <a:ext cx="425163" cy="5773738"/>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000">
              <a:solidFill>
                <a:prstClr val="white"/>
              </a:solidFill>
            </a:endParaRPr>
          </a:p>
        </p:txBody>
      </p:sp>
      <p:pic>
        <p:nvPicPr>
          <p:cNvPr id="5" name="Picture 7"/>
          <p:cNvPicPr>
            <a:picLocks noChangeAspect="1" noChangeArrowheads="1"/>
          </p:cNvPicPr>
          <p:nvPr/>
        </p:nvPicPr>
        <p:blipFill>
          <a:blip r:embed="rId2"/>
          <a:srcRect r="49719"/>
          <a:stretch>
            <a:fillRect/>
          </a:stretch>
        </p:blipFill>
        <p:spPr bwMode="auto">
          <a:xfrm>
            <a:off x="0" y="1801814"/>
            <a:ext cx="2841571" cy="5056187"/>
          </a:xfrm>
          <a:prstGeom prst="rect">
            <a:avLst/>
          </a:prstGeom>
          <a:noFill/>
          <a:ln w="9525">
            <a:noFill/>
            <a:miter lim="800000"/>
            <a:headEnd/>
            <a:tailEnd/>
          </a:ln>
        </p:spPr>
      </p:pic>
      <p:sp>
        <p:nvSpPr>
          <p:cNvPr id="6" name="Rectangle 5"/>
          <p:cNvSpPr/>
          <p:nvPr/>
        </p:nvSpPr>
        <p:spPr>
          <a:xfrm rot="5400000">
            <a:off x="5579829" y="3293829"/>
            <a:ext cx="6858000" cy="2703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7" name="Rectangle 6"/>
          <p:cNvSpPr/>
          <p:nvPr/>
        </p:nvSpPr>
        <p:spPr>
          <a:xfrm>
            <a:off x="0" y="177800"/>
            <a:ext cx="1505342" cy="179388"/>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000">
              <a:solidFill>
                <a:prstClr val="white"/>
              </a:solidFill>
            </a:endParaRPr>
          </a:p>
        </p:txBody>
      </p:sp>
      <p:sp>
        <p:nvSpPr>
          <p:cNvPr id="8" name="Rectangle 7"/>
          <p:cNvSpPr/>
          <p:nvPr/>
        </p:nvSpPr>
        <p:spPr>
          <a:xfrm>
            <a:off x="0" y="-12700"/>
            <a:ext cx="2685559"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2" name="Title 1"/>
          <p:cNvSpPr>
            <a:spLocks noGrp="1"/>
          </p:cNvSpPr>
          <p:nvPr>
            <p:ph type="title"/>
          </p:nvPr>
        </p:nvSpPr>
        <p:spPr/>
        <p:txBody>
          <a:bodyPr/>
          <a:lstStyle>
            <a:lvl1pPr algn="r" rtl="1">
              <a:defRPr>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1pPr>
            <a:lvl2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2pPr>
            <a:lvl3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3pPr>
            <a:lvl4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4pPr>
            <a:lvl5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0"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313B042A-0238-4E82-9F9A-DBD432FF525A}" type="slidenum">
              <a:rPr lang="ar-SA">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2588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srcRect r="49719"/>
          <a:stretch>
            <a:fillRect/>
          </a:stretch>
        </p:blipFill>
        <p:spPr bwMode="auto">
          <a:xfrm>
            <a:off x="0" y="1801814"/>
            <a:ext cx="2841571" cy="5056187"/>
          </a:xfrm>
          <a:prstGeom prst="rect">
            <a:avLst/>
          </a:prstGeom>
          <a:noFill/>
          <a:ln w="9525">
            <a:noFill/>
            <a:miter lim="800000"/>
            <a:headEnd/>
            <a:tailEnd/>
          </a:ln>
        </p:spPr>
      </p:pic>
      <p:sp>
        <p:nvSpPr>
          <p:cNvPr id="5" name="Rectangle 4"/>
          <p:cNvSpPr/>
          <p:nvPr/>
        </p:nvSpPr>
        <p:spPr>
          <a:xfrm>
            <a:off x="8718837" y="1092200"/>
            <a:ext cx="425163" cy="5773738"/>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000">
              <a:solidFill>
                <a:prstClr val="white"/>
              </a:solidFill>
            </a:endParaRPr>
          </a:p>
        </p:txBody>
      </p:sp>
      <p:sp>
        <p:nvSpPr>
          <p:cNvPr id="6" name="Rectangle 5"/>
          <p:cNvSpPr/>
          <p:nvPr/>
        </p:nvSpPr>
        <p:spPr>
          <a:xfrm rot="5400000">
            <a:off x="5579829" y="3293829"/>
            <a:ext cx="6858000" cy="2703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7" name="Rectangle 6"/>
          <p:cNvSpPr/>
          <p:nvPr/>
        </p:nvSpPr>
        <p:spPr>
          <a:xfrm>
            <a:off x="0" y="177800"/>
            <a:ext cx="1505342" cy="179388"/>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4000">
              <a:solidFill>
                <a:prstClr val="white"/>
              </a:solidFill>
            </a:endParaRPr>
          </a:p>
        </p:txBody>
      </p:sp>
      <p:sp>
        <p:nvSpPr>
          <p:cNvPr id="8" name="Rectangle 7"/>
          <p:cNvSpPr/>
          <p:nvPr/>
        </p:nvSpPr>
        <p:spPr>
          <a:xfrm>
            <a:off x="0" y="-12700"/>
            <a:ext cx="2685559"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2" name="Title 1"/>
          <p:cNvSpPr>
            <a:spLocks noGrp="1"/>
          </p:cNvSpPr>
          <p:nvPr>
            <p:ph type="title"/>
          </p:nvPr>
        </p:nvSpPr>
        <p:spPr>
          <a:xfrm>
            <a:off x="623889" y="1709742"/>
            <a:ext cx="7886700" cy="2852737"/>
          </a:xfrm>
        </p:spPr>
        <p:txBody>
          <a:bodyPr anchor="b"/>
          <a:lstStyle>
            <a:lvl1pPr algn="r" rtl="1">
              <a:defRPr sz="60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smtClean="0"/>
              <a:t>Click to edit Master title style</a:t>
            </a:r>
            <a:endParaRPr lang="en-US"/>
          </a:p>
        </p:txBody>
      </p:sp>
      <p:sp>
        <p:nvSpPr>
          <p:cNvPr id="3" name="Text Placeholder 2"/>
          <p:cNvSpPr>
            <a:spLocks noGrp="1"/>
          </p:cNvSpPr>
          <p:nvPr>
            <p:ph type="body" idx="1"/>
          </p:nvPr>
        </p:nvSpPr>
        <p:spPr>
          <a:xfrm>
            <a:off x="623889" y="4589467"/>
            <a:ext cx="7886700" cy="1500187"/>
          </a:xfrm>
        </p:spPr>
        <p:txBody>
          <a:bodyPr/>
          <a:lstStyle>
            <a:lvl1pPr marL="0" indent="0" algn="r" rtl="1">
              <a:buNone/>
              <a:defRPr sz="240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0"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2259A33B-EB07-45DD-A156-AC264AEAB9B5}" type="slidenum">
              <a:rPr lang="ar-SA">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785837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13C7AC53-D7A5-40F8-9319-BE23D2213A5B}" type="datetimeFigureOut">
              <a:rPr lang="en-US" smtClean="0">
                <a:solidFill>
                  <a:prstClr val="black">
                    <a:tint val="75000"/>
                  </a:prstClr>
                </a:solidFill>
              </a:rPr>
              <a:pPr rtl="0"/>
              <a:t>18-Sep-16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en-US" dirty="0" smtClean="0">
                <a:solidFill>
                  <a:prstClr val="black">
                    <a:tint val="75000"/>
                  </a:prstClr>
                </a:solidFill>
              </a:rPr>
              <a:t>www.c-mc.org</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DA02B454-FCF6-4C46-A4F5-84D0803B62A4}"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548127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13C7AC53-D7A5-40F8-9319-BE23D2213A5B}" type="datetimeFigureOut">
              <a:rPr lang="en-US" smtClean="0">
                <a:solidFill>
                  <a:prstClr val="black">
                    <a:tint val="75000"/>
                  </a:prstClr>
                </a:solidFill>
              </a:rPr>
              <a:pPr rtl="0"/>
              <a:t>18-Sep-16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en-US" dirty="0" smtClean="0">
                <a:solidFill>
                  <a:prstClr val="black">
                    <a:tint val="75000"/>
                  </a:prstClr>
                </a:solidFill>
              </a:rPr>
              <a:t>www.c-mc.org</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DA02B454-FCF6-4C46-A4F5-84D0803B62A4}"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306072029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814" y="365126"/>
            <a:ext cx="7886372"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bwMode="auto">
          <a:xfrm>
            <a:off x="628814" y="1825625"/>
            <a:ext cx="7886372"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814" y="6356351"/>
            <a:ext cx="2056745" cy="365125"/>
          </a:xfrm>
          <a:prstGeom prst="rect">
            <a:avLst/>
          </a:prstGeom>
        </p:spPr>
        <p:txBody>
          <a:bodyPr vert="horz" lIns="91440" tIns="45720" rIns="91440" bIns="45720" rtlCol="0" anchor="ctr"/>
          <a:lstStyle>
            <a:lvl1pPr algn="l" rtl="1">
              <a:defRPr sz="1200">
                <a:solidFill>
                  <a:schemeClr val="tx1">
                    <a:tint val="75000"/>
                  </a:schemeClr>
                </a:solidFill>
                <a:latin typeface="Arial" charset="0"/>
                <a:cs typeface="Arial" charset="0"/>
              </a:defRPr>
            </a:lvl1pPr>
          </a:lstStyle>
          <a:p>
            <a:pPr fontAlgn="base">
              <a:spcBef>
                <a:spcPct val="0"/>
              </a:spcBef>
              <a:spcAft>
                <a:spcPct val="0"/>
              </a:spcAft>
              <a:defRPr/>
            </a:pPr>
            <a:endParaRPr lang="en-US">
              <a:solidFill>
                <a:prstClr val="black">
                  <a:tint val="75000"/>
                </a:prstClr>
              </a:solidFill>
            </a:endParaRPr>
          </a:p>
        </p:txBody>
      </p:sp>
      <p:sp>
        <p:nvSpPr>
          <p:cNvPr id="5" name="Footer Placeholder 4"/>
          <p:cNvSpPr>
            <a:spLocks noGrp="1"/>
          </p:cNvSpPr>
          <p:nvPr>
            <p:ph type="ftr" sz="quarter" idx="3"/>
          </p:nvPr>
        </p:nvSpPr>
        <p:spPr>
          <a:xfrm>
            <a:off x="3028548" y="6356351"/>
            <a:ext cx="3086904" cy="365125"/>
          </a:xfrm>
          <a:prstGeom prst="rect">
            <a:avLst/>
          </a:prstGeom>
        </p:spPr>
        <p:txBody>
          <a:bodyPr vert="horz" lIns="91440" tIns="45720" rIns="91440" bIns="45720" rtlCol="0" anchor="ctr"/>
          <a:lstStyle>
            <a:lvl1pPr algn="ctr" rtl="1">
              <a:defRPr sz="1200">
                <a:solidFill>
                  <a:schemeClr val="tx1">
                    <a:tint val="75000"/>
                  </a:schemeClr>
                </a:solidFill>
                <a:latin typeface="Arial" charset="0"/>
                <a:cs typeface="Arial" charset="0"/>
              </a:defRPr>
            </a:lvl1pPr>
          </a:lstStyle>
          <a:p>
            <a:pPr fontAlgn="base">
              <a:spcBef>
                <a:spcPct val="0"/>
              </a:spcBef>
              <a:spcAft>
                <a:spcPct val="0"/>
              </a:spcAft>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8441" y="6356351"/>
            <a:ext cx="2056745" cy="365125"/>
          </a:xfrm>
          <a:prstGeom prst="rect">
            <a:avLst/>
          </a:prstGeom>
        </p:spPr>
        <p:txBody>
          <a:bodyPr vert="horz" lIns="91440" tIns="45720" rIns="91440" bIns="45720" rtlCol="0" anchor="ctr"/>
          <a:lstStyle>
            <a:lvl1pPr algn="r" rtl="1">
              <a:defRPr sz="1200">
                <a:solidFill>
                  <a:schemeClr val="tx1">
                    <a:tint val="75000"/>
                  </a:schemeClr>
                </a:solidFill>
                <a:latin typeface="Arial" charset="0"/>
                <a:cs typeface="Arial" charset="0"/>
              </a:defRPr>
            </a:lvl1pPr>
          </a:lstStyle>
          <a:p>
            <a:pPr fontAlgn="base">
              <a:spcBef>
                <a:spcPct val="0"/>
              </a:spcBef>
              <a:spcAft>
                <a:spcPct val="0"/>
              </a:spcAft>
              <a:defRPr/>
            </a:pPr>
            <a:fld id="{47187A72-51BB-4371-ACE7-A1DA03B339F6}" type="slidenum">
              <a:rPr lang="ar-SA">
                <a:solidFill>
                  <a:prstClr val="black">
                    <a:tint val="75000"/>
                  </a:prstClr>
                </a:solidFill>
              </a:rPr>
              <a:pPr fontAlgn="base">
                <a:spcBef>
                  <a:spcPct val="0"/>
                </a:spcBef>
                <a:spcAft>
                  <a:spcPct val="0"/>
                </a:spcAft>
                <a:defRPr/>
              </a:pPr>
              <a:t>‹#›</a:t>
            </a:fld>
            <a:endParaRPr lang="en-US">
              <a:solidFill>
                <a:prstClr val="black">
                  <a:tint val="75000"/>
                </a:prstClr>
              </a:solidFill>
            </a:endParaRPr>
          </a:p>
        </p:txBody>
      </p:sp>
    </p:spTree>
    <p:extLst>
      <p:ext uri="{BB962C8B-B14F-4D97-AF65-F5344CB8AC3E}">
        <p14:creationId xmlns:p14="http://schemas.microsoft.com/office/powerpoint/2010/main" val="210865506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cs typeface="Times New Roman" pitchFamily="18" charset="0"/>
        </a:defRPr>
      </a:lvl2pPr>
      <a:lvl3pPr algn="l" rtl="0" eaLnBrk="0" fontAlgn="base" hangingPunct="0">
        <a:lnSpc>
          <a:spcPct val="90000"/>
        </a:lnSpc>
        <a:spcBef>
          <a:spcPct val="0"/>
        </a:spcBef>
        <a:spcAft>
          <a:spcPct val="0"/>
        </a:spcAft>
        <a:defRPr sz="4400">
          <a:solidFill>
            <a:schemeClr val="tx1"/>
          </a:solidFill>
          <a:latin typeface="Calibri Light"/>
          <a:cs typeface="Times New Roman" pitchFamily="18" charset="0"/>
        </a:defRPr>
      </a:lvl3pPr>
      <a:lvl4pPr algn="l" rtl="0" eaLnBrk="0" fontAlgn="base" hangingPunct="0">
        <a:lnSpc>
          <a:spcPct val="90000"/>
        </a:lnSpc>
        <a:spcBef>
          <a:spcPct val="0"/>
        </a:spcBef>
        <a:spcAft>
          <a:spcPct val="0"/>
        </a:spcAft>
        <a:defRPr sz="4400">
          <a:solidFill>
            <a:schemeClr val="tx1"/>
          </a:solidFill>
          <a:latin typeface="Calibri Light"/>
          <a:cs typeface="Times New Roman" pitchFamily="18" charset="0"/>
        </a:defRPr>
      </a:lvl4pPr>
      <a:lvl5pPr algn="l" rtl="0" eaLnBrk="0" fontAlgn="base" hangingPunct="0">
        <a:lnSpc>
          <a:spcPct val="90000"/>
        </a:lnSpc>
        <a:spcBef>
          <a:spcPct val="0"/>
        </a:spcBef>
        <a:spcAft>
          <a:spcPct val="0"/>
        </a:spcAft>
        <a:defRPr sz="4400">
          <a:solidFill>
            <a:schemeClr val="tx1"/>
          </a:solidFill>
          <a:latin typeface="Calibri Light"/>
          <a:cs typeface="Times New Roman" pitchFamily="18" charset="0"/>
        </a:defRPr>
      </a:lvl5pPr>
      <a:lvl6pPr marL="457200" algn="l" rtl="0" fontAlgn="base">
        <a:lnSpc>
          <a:spcPct val="90000"/>
        </a:lnSpc>
        <a:spcBef>
          <a:spcPct val="0"/>
        </a:spcBef>
        <a:spcAft>
          <a:spcPct val="0"/>
        </a:spcAft>
        <a:defRPr sz="4400">
          <a:solidFill>
            <a:schemeClr val="tx1"/>
          </a:solidFill>
          <a:latin typeface="Calibri Light"/>
          <a:cs typeface="Times New Roman" pitchFamily="18" charset="0"/>
        </a:defRPr>
      </a:lvl6pPr>
      <a:lvl7pPr marL="914400" algn="l" rtl="0" fontAlgn="base">
        <a:lnSpc>
          <a:spcPct val="90000"/>
        </a:lnSpc>
        <a:spcBef>
          <a:spcPct val="0"/>
        </a:spcBef>
        <a:spcAft>
          <a:spcPct val="0"/>
        </a:spcAft>
        <a:defRPr sz="4400">
          <a:solidFill>
            <a:schemeClr val="tx1"/>
          </a:solidFill>
          <a:latin typeface="Calibri Light"/>
          <a:cs typeface="Times New Roman" pitchFamily="18" charset="0"/>
        </a:defRPr>
      </a:lvl7pPr>
      <a:lvl8pPr marL="1371600" algn="l" rtl="0" fontAlgn="base">
        <a:lnSpc>
          <a:spcPct val="90000"/>
        </a:lnSpc>
        <a:spcBef>
          <a:spcPct val="0"/>
        </a:spcBef>
        <a:spcAft>
          <a:spcPct val="0"/>
        </a:spcAft>
        <a:defRPr sz="4400">
          <a:solidFill>
            <a:schemeClr val="tx1"/>
          </a:solidFill>
          <a:latin typeface="Calibri Light"/>
          <a:cs typeface="Times New Roman" pitchFamily="18" charset="0"/>
        </a:defRPr>
      </a:lvl8pPr>
      <a:lvl9pPr marL="1828800" algn="l" rtl="0" fontAlgn="base">
        <a:lnSpc>
          <a:spcPct val="90000"/>
        </a:lnSpc>
        <a:spcBef>
          <a:spcPct val="0"/>
        </a:spcBef>
        <a:spcAft>
          <a:spcPct val="0"/>
        </a:spcAft>
        <a:defRPr sz="4400">
          <a:solidFill>
            <a:schemeClr val="tx1"/>
          </a:solidFill>
          <a:latin typeface="Calibri Light"/>
          <a:cs typeface="Times New Roman" pitchFamily="18"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11680"/>
            <a:ext cx="6858000" cy="1298285"/>
          </a:xfrm>
        </p:spPr>
        <p:txBody>
          <a:bodyPr/>
          <a:lstStyle/>
          <a:p>
            <a:r>
              <a:rPr lang="ar-EG" dirty="0" smtClean="0"/>
              <a:t>المركز الإعلامي</a:t>
            </a:r>
            <a:endParaRPr lang="en-US" dirty="0">
              <a:solidFill>
                <a:srgbClr val="6C5B51"/>
              </a:solidFill>
            </a:endParaRPr>
          </a:p>
        </p:txBody>
      </p:sp>
      <p:sp>
        <p:nvSpPr>
          <p:cNvPr id="3" name="Subtitle 2"/>
          <p:cNvSpPr>
            <a:spLocks noGrp="1"/>
          </p:cNvSpPr>
          <p:nvPr>
            <p:ph type="subTitle" idx="1"/>
          </p:nvPr>
        </p:nvSpPr>
        <p:spPr>
          <a:xfrm>
            <a:off x="1143000" y="3602038"/>
            <a:ext cx="6858000" cy="1266176"/>
          </a:xfrm>
        </p:spPr>
        <p:txBody>
          <a:bodyPr/>
          <a:lstStyle/>
          <a:p>
            <a:r>
              <a:rPr lang="ar-EG" dirty="0" smtClean="0">
                <a:solidFill>
                  <a:srgbClr val="6C5B51"/>
                </a:solidFill>
              </a:rPr>
              <a:t>للكنيسة القبطية الأرثوذكسية</a:t>
            </a:r>
            <a:endParaRPr lang="en-US" dirty="0">
              <a:solidFill>
                <a:srgbClr val="6C5B5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77400" y="125837"/>
            <a:ext cx="1731203" cy="2308270"/>
          </a:xfrm>
          <a:prstGeom prst="rect">
            <a:avLst/>
          </a:prstGeom>
        </p:spPr>
      </p:pic>
    </p:spTree>
    <p:extLst>
      <p:ext uri="{BB962C8B-B14F-4D97-AF65-F5344CB8AC3E}">
        <p14:creationId xmlns:p14="http://schemas.microsoft.com/office/powerpoint/2010/main" val="665683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36912"/>
            <a:ext cx="8064896" cy="1800200"/>
          </a:xfrm>
        </p:spPr>
        <p:txBody>
          <a:bodyPr>
            <a:normAutofit fontScale="25000" lnSpcReduction="20000"/>
          </a:bodyPr>
          <a:lstStyle/>
          <a:p>
            <a:pPr marL="0" indent="0">
              <a:buNone/>
            </a:pPr>
            <a:endParaRPr lang="ar-EG" dirty="0" smtClean="0"/>
          </a:p>
          <a:p>
            <a:pPr marL="0" indent="0">
              <a:buNone/>
            </a:pPr>
            <a:endParaRPr lang="ar-EG" sz="20200" dirty="0"/>
          </a:p>
          <a:p>
            <a:pPr marL="0" indent="0" algn="ctr">
              <a:buNone/>
            </a:pPr>
            <a:r>
              <a:rPr lang="ar-EG" sz="32000" dirty="0" smtClean="0">
                <a:cs typeface="Al-Hadith1" pitchFamily="2" charset="-78"/>
              </a:rPr>
              <a:t>تـــــــــــدريـــــــــب (1)</a:t>
            </a:r>
            <a:endParaRPr lang="en-US" sz="32000" dirty="0">
              <a:cs typeface="Al-Hadith1" pitchFamily="2" charset="-78"/>
            </a:endParaRPr>
          </a:p>
        </p:txBody>
      </p:sp>
    </p:spTree>
    <p:extLst>
      <p:ext uri="{BB962C8B-B14F-4D97-AF65-F5344CB8AC3E}">
        <p14:creationId xmlns:p14="http://schemas.microsoft.com/office/powerpoint/2010/main" val="2918194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76672"/>
            <a:ext cx="7615758" cy="5976664"/>
          </a:xfrm>
        </p:spPr>
        <p:txBody>
          <a:bodyPr>
            <a:normAutofit/>
          </a:bodyPr>
          <a:lstStyle/>
          <a:p>
            <a:pPr marL="0" indent="0">
              <a:buNone/>
            </a:pPr>
            <a:r>
              <a:rPr lang="ar-EG" sz="4400" dirty="0" smtClean="0">
                <a:latin typeface="Times New Roman"/>
                <a:ea typeface="Times New Roman"/>
                <a:cs typeface="Simplified Arabic"/>
              </a:rPr>
              <a:t> </a:t>
            </a:r>
            <a:endParaRPr lang="en-US" sz="3200" dirty="0">
              <a:latin typeface="Calibri"/>
              <a:ea typeface="Calibri"/>
              <a:cs typeface="Arial"/>
            </a:endParaRPr>
          </a:p>
        </p:txBody>
      </p:sp>
      <p:sp>
        <p:nvSpPr>
          <p:cNvPr id="4" name="Rectangle 3"/>
          <p:cNvSpPr/>
          <p:nvPr/>
        </p:nvSpPr>
        <p:spPr>
          <a:xfrm>
            <a:off x="611560" y="620688"/>
            <a:ext cx="7704856" cy="5277342"/>
          </a:xfrm>
          <a:prstGeom prst="rect">
            <a:avLst/>
          </a:prstGeom>
        </p:spPr>
        <p:txBody>
          <a:bodyPr wrap="square">
            <a:spAutoFit/>
          </a:bodyPr>
          <a:lstStyle/>
          <a:p>
            <a:pPr>
              <a:lnSpc>
                <a:spcPct val="115000"/>
              </a:lnSpc>
              <a:spcAft>
                <a:spcPts val="1000"/>
              </a:spcAft>
            </a:pPr>
            <a:r>
              <a:rPr lang="ar-SA" sz="4400" b="1"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اقرأ من ليتورجيات قداسات الكنيسة الثلاثة ما يلي:</a:t>
            </a:r>
            <a:endParaRPr lang="en-US" sz="4400" b="1"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a:p>
            <a:pPr>
              <a:lnSpc>
                <a:spcPct val="115000"/>
              </a:lnSpc>
              <a:spcAft>
                <a:spcPts val="1000"/>
              </a:spcAft>
            </a:pPr>
            <a:r>
              <a:rPr lang="ar-SA" sz="4400" b="1"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صلاة الصلح</a:t>
            </a:r>
            <a:endParaRPr lang="en-US" sz="4400" b="1"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a:p>
            <a:pPr>
              <a:lnSpc>
                <a:spcPct val="115000"/>
              </a:lnSpc>
              <a:spcAft>
                <a:spcPts val="1000"/>
              </a:spcAft>
            </a:pPr>
            <a:r>
              <a:rPr lang="ar-SA" sz="4400" b="1"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مستحق وعادل</a:t>
            </a:r>
            <a:endParaRPr lang="en-US" sz="4400" b="1"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a:p>
            <a:pPr>
              <a:lnSpc>
                <a:spcPct val="115000"/>
              </a:lnSpc>
              <a:spcAft>
                <a:spcPts val="1000"/>
              </a:spcAft>
            </a:pPr>
            <a:r>
              <a:rPr lang="ar-SA" sz="4400" b="1"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قدوس</a:t>
            </a:r>
            <a:endParaRPr lang="en-US" sz="4400" b="1"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a:p>
            <a:pPr marL="285750" indent="-285750">
              <a:lnSpc>
                <a:spcPct val="115000"/>
              </a:lnSpc>
              <a:spcAft>
                <a:spcPts val="1000"/>
              </a:spcAft>
              <a:buFontTx/>
              <a:buChar char="-"/>
            </a:pPr>
            <a:r>
              <a:rPr lang="ar-SA" sz="4400" b="1"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التقديس (من الباسيلي فقط</a:t>
            </a:r>
            <a:r>
              <a:rPr lang="ar-SA" sz="4400" b="1"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a:t>
            </a:r>
            <a:endParaRPr lang="ar-EG" sz="4400" b="1"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spTree>
    <p:extLst>
      <p:ext uri="{BB962C8B-B14F-4D97-AF65-F5344CB8AC3E}">
        <p14:creationId xmlns:p14="http://schemas.microsoft.com/office/powerpoint/2010/main" val="221677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76672"/>
            <a:ext cx="7759774" cy="5976664"/>
          </a:xfrm>
        </p:spPr>
        <p:txBody>
          <a:bodyPr>
            <a:normAutofit fontScale="85000" lnSpcReduction="10000"/>
          </a:bodyPr>
          <a:lstStyle/>
          <a:p>
            <a:pPr marL="0" lvl="0" indent="0">
              <a:lnSpc>
                <a:spcPct val="115000"/>
              </a:lnSpc>
              <a:spcBef>
                <a:spcPts val="0"/>
              </a:spcBef>
              <a:spcAft>
                <a:spcPts val="1000"/>
              </a:spcAft>
              <a:buNone/>
            </a:pPr>
            <a:r>
              <a:rPr lang="ar-SA" sz="4400" b="1" dirty="0"/>
              <a:t>وكذلك اقرأ من ليتورجية مسحة المرضى:</a:t>
            </a:r>
            <a:endParaRPr lang="en-US" sz="4400" b="1" dirty="0"/>
          </a:p>
          <a:p>
            <a:pPr marL="0" lvl="0" indent="0">
              <a:lnSpc>
                <a:spcPct val="115000"/>
              </a:lnSpc>
              <a:spcBef>
                <a:spcPts val="0"/>
              </a:spcBef>
              <a:spcAft>
                <a:spcPts val="1000"/>
              </a:spcAft>
              <a:buNone/>
            </a:pPr>
            <a:r>
              <a:rPr lang="ar-SA" sz="4400" b="1" dirty="0"/>
              <a:t>- طلبة الصلاة </a:t>
            </a:r>
            <a:r>
              <a:rPr lang="ar-SA" sz="4400" b="1" dirty="0" smtClean="0"/>
              <a:t>الأولى</a:t>
            </a:r>
            <a:endParaRPr lang="en-US" sz="4400" b="1" dirty="0"/>
          </a:p>
          <a:p>
            <a:pPr marL="0" lvl="0" indent="0">
              <a:lnSpc>
                <a:spcPct val="115000"/>
              </a:lnSpc>
              <a:spcBef>
                <a:spcPts val="0"/>
              </a:spcBef>
              <a:spcAft>
                <a:spcPts val="1000"/>
              </a:spcAft>
              <a:buNone/>
            </a:pPr>
            <a:r>
              <a:rPr lang="ar-SA" sz="4400" b="1" dirty="0"/>
              <a:t>- طلبة الصلاة الثالثة</a:t>
            </a:r>
            <a:endParaRPr lang="en-US" sz="4400" b="1" dirty="0"/>
          </a:p>
          <a:p>
            <a:pPr marL="0" lvl="0" indent="0">
              <a:lnSpc>
                <a:spcPct val="115000"/>
              </a:lnSpc>
              <a:spcBef>
                <a:spcPts val="0"/>
              </a:spcBef>
              <a:spcAft>
                <a:spcPts val="1000"/>
              </a:spcAft>
              <a:buNone/>
            </a:pPr>
            <a:r>
              <a:rPr lang="ar-SA" sz="4400" b="1" dirty="0"/>
              <a:t>- طلبة الصلاة </a:t>
            </a:r>
            <a:r>
              <a:rPr lang="ar-SA" sz="4400" b="1" dirty="0" smtClean="0"/>
              <a:t>الرابعة</a:t>
            </a:r>
            <a:endParaRPr lang="ar-EG" sz="2200" b="1" dirty="0" smtClean="0">
              <a:solidFill>
                <a:prstClr val="black"/>
              </a:solidFill>
              <a:latin typeface="Calibri"/>
              <a:ea typeface="Calibri"/>
              <a:cs typeface="Times New Roman"/>
            </a:endParaRPr>
          </a:p>
          <a:p>
            <a:pPr marL="0" indent="0">
              <a:lnSpc>
                <a:spcPct val="125000"/>
              </a:lnSpc>
              <a:spcBef>
                <a:spcPts val="0"/>
              </a:spcBef>
              <a:spcAft>
                <a:spcPts val="1000"/>
              </a:spcAft>
              <a:buNone/>
            </a:pPr>
            <a:r>
              <a:rPr lang="ar-SA" sz="4400" b="1" dirty="0"/>
              <a:t>ومن ليتورجية سر الزيجة:</a:t>
            </a:r>
            <a:endParaRPr lang="en-US" sz="4400" b="1" dirty="0"/>
          </a:p>
          <a:p>
            <a:pPr marL="0" indent="0">
              <a:lnSpc>
                <a:spcPct val="125000"/>
              </a:lnSpc>
              <a:spcBef>
                <a:spcPts val="0"/>
              </a:spcBef>
              <a:spcAft>
                <a:spcPts val="1000"/>
              </a:spcAft>
              <a:buNone/>
            </a:pPr>
            <a:r>
              <a:rPr lang="ar-SA" sz="4400" b="1" dirty="0"/>
              <a:t>- صلاة عربون الزواج</a:t>
            </a:r>
            <a:endParaRPr lang="en-US" sz="4400" b="1" dirty="0"/>
          </a:p>
          <a:p>
            <a:pPr marL="0" indent="0">
              <a:lnSpc>
                <a:spcPct val="125000"/>
              </a:lnSpc>
              <a:spcBef>
                <a:spcPts val="0"/>
              </a:spcBef>
              <a:spcAft>
                <a:spcPts val="1000"/>
              </a:spcAft>
              <a:buNone/>
            </a:pPr>
            <a:r>
              <a:rPr lang="ar-SA" sz="4400" b="1" dirty="0"/>
              <a:t>- الطلبات (التي تصلى بعد الانجيل)</a:t>
            </a:r>
            <a:endParaRPr lang="en-US" sz="4400" b="1" dirty="0"/>
          </a:p>
          <a:p>
            <a:pPr marL="0" indent="0">
              <a:lnSpc>
                <a:spcPct val="125000"/>
              </a:lnSpc>
              <a:spcBef>
                <a:spcPts val="0"/>
              </a:spcBef>
              <a:spcAft>
                <a:spcPts val="1000"/>
              </a:spcAft>
              <a:buNone/>
            </a:pPr>
            <a:r>
              <a:rPr lang="ar-SA" sz="4400" b="1" dirty="0"/>
              <a:t>- الصلاة على الأكاليل</a:t>
            </a:r>
            <a:endParaRPr lang="en-US" sz="4400" b="1" dirty="0"/>
          </a:p>
        </p:txBody>
      </p:sp>
    </p:spTree>
    <p:extLst>
      <p:ext uri="{BB962C8B-B14F-4D97-AF65-F5344CB8AC3E}">
        <p14:creationId xmlns:p14="http://schemas.microsoft.com/office/powerpoint/2010/main" val="101808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92696"/>
            <a:ext cx="7903790" cy="5484267"/>
          </a:xfrm>
        </p:spPr>
        <p:txBody>
          <a:bodyPr/>
          <a:lstStyle/>
          <a:p>
            <a:pPr marL="0" lvl="0" indent="0">
              <a:lnSpc>
                <a:spcPct val="115000"/>
              </a:lnSpc>
              <a:spcBef>
                <a:spcPts val="0"/>
              </a:spcBef>
              <a:spcAft>
                <a:spcPts val="1000"/>
              </a:spcAft>
              <a:buNone/>
            </a:pPr>
            <a:r>
              <a:rPr lang="ar-SA" sz="3700" b="1" dirty="0"/>
              <a:t>* استخرج مما سبق الملامح الكتابية التالية:</a:t>
            </a:r>
            <a:endParaRPr lang="en-US" sz="3700" b="1" dirty="0"/>
          </a:p>
          <a:p>
            <a:pPr marL="0" lvl="0" indent="0">
              <a:lnSpc>
                <a:spcPct val="115000"/>
              </a:lnSpc>
              <a:spcBef>
                <a:spcPts val="0"/>
              </a:spcBef>
              <a:spcAft>
                <a:spcPts val="1000"/>
              </a:spcAft>
              <a:buNone/>
            </a:pPr>
            <a:r>
              <a:rPr lang="ar-SA" sz="3700" b="1" dirty="0"/>
              <a:t>1- الآيات الكتابية المذكورة نصَّا في هذه الليتورجيات.</a:t>
            </a:r>
            <a:endParaRPr lang="en-US" sz="3700" b="1" dirty="0"/>
          </a:p>
          <a:p>
            <a:pPr marL="0" lvl="0" indent="0">
              <a:lnSpc>
                <a:spcPct val="115000"/>
              </a:lnSpc>
              <a:spcBef>
                <a:spcPts val="0"/>
              </a:spcBef>
              <a:spcAft>
                <a:spcPts val="1000"/>
              </a:spcAft>
              <a:buNone/>
            </a:pPr>
            <a:r>
              <a:rPr lang="ar-SA" sz="3700" b="1" dirty="0"/>
              <a:t>2- الأحداث أو المواقف أو الأمثال الكتابية.</a:t>
            </a:r>
            <a:endParaRPr lang="en-US" sz="3700" b="1" dirty="0"/>
          </a:p>
          <a:p>
            <a:pPr marL="0" lvl="0" indent="0">
              <a:lnSpc>
                <a:spcPct val="115000"/>
              </a:lnSpc>
              <a:spcBef>
                <a:spcPts val="0"/>
              </a:spcBef>
              <a:spcAft>
                <a:spcPts val="1000"/>
              </a:spcAft>
              <a:buNone/>
            </a:pPr>
            <a:r>
              <a:rPr lang="ar-SA" sz="3700" b="1" dirty="0"/>
              <a:t>3- الشخصيات الكتابية.</a:t>
            </a:r>
            <a:endParaRPr lang="en-US" sz="3700" b="1" dirty="0"/>
          </a:p>
          <a:p>
            <a:pPr marL="0" lvl="0" indent="0">
              <a:lnSpc>
                <a:spcPct val="115000"/>
              </a:lnSpc>
              <a:spcBef>
                <a:spcPts val="0"/>
              </a:spcBef>
              <a:spcAft>
                <a:spcPts val="1000"/>
              </a:spcAft>
              <a:buNone/>
            </a:pPr>
            <a:r>
              <a:rPr lang="ar-SA" sz="3700" b="1" dirty="0"/>
              <a:t>4- التعبيرات والمعاني الكتابية</a:t>
            </a:r>
            <a:endParaRPr lang="en-US" sz="3700" b="1" dirty="0"/>
          </a:p>
          <a:p>
            <a:endParaRPr lang="ar-EG" dirty="0"/>
          </a:p>
        </p:txBody>
      </p:sp>
    </p:spTree>
    <p:extLst>
      <p:ext uri="{BB962C8B-B14F-4D97-AF65-F5344CB8AC3E}">
        <p14:creationId xmlns:p14="http://schemas.microsoft.com/office/powerpoint/2010/main" val="1302092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48680"/>
            <a:ext cx="7903790" cy="5628283"/>
          </a:xfrm>
        </p:spPr>
        <p:txBody>
          <a:bodyPr>
            <a:normAutofit lnSpcReduction="10000"/>
          </a:bodyPr>
          <a:lstStyle/>
          <a:p>
            <a:pPr marL="0" indent="0">
              <a:buNone/>
            </a:pPr>
            <a:r>
              <a:rPr lang="ar-EG" sz="3700" b="1" dirty="0"/>
              <a:t>تزخر صلوات الأسرار  بمشاهد ليتورجية صممت بشكل مبدع وفقًا لرؤية إيمانية وروحية عميقة المغزى , تهدف إلى:</a:t>
            </a:r>
          </a:p>
          <a:p>
            <a:pPr marL="0" indent="0">
              <a:buNone/>
            </a:pPr>
            <a:r>
              <a:rPr lang="ar-EG" sz="3700" b="1" dirty="0"/>
              <a:t>1- ترسيخ المعاني الروحية والإيمانية في عقل ووجدان المؤمنين.</a:t>
            </a:r>
          </a:p>
          <a:p>
            <a:pPr marL="0" indent="0">
              <a:buNone/>
            </a:pPr>
            <a:r>
              <a:rPr lang="ar-EG" sz="3700" b="1" dirty="0"/>
              <a:t>2- دمج المؤمنين في حياة الكنيسة على اعتبار أن ما نمارسه في الكنيسة هو امتداد للحياة التي عاشها وعايشها مع السيد المسيح تلاميذه ورسله وهو ما حرصوا على أن يسلموه لتلاميذهم , الذين سلموه هم أيضًا بدورهم لمن تلمذوهم وهكذا استمرت عملية </a:t>
            </a:r>
            <a:r>
              <a:rPr lang="ar-EG" sz="4000" b="1" dirty="0"/>
              <a:t>« تسليم الحياة» </a:t>
            </a:r>
            <a:r>
              <a:rPr lang="ar-EG" sz="3700" b="1" dirty="0"/>
              <a:t>من جيل إلى جيل.</a:t>
            </a:r>
          </a:p>
          <a:p>
            <a:pPr marL="0" indent="0">
              <a:buNone/>
            </a:pPr>
            <a:endParaRPr lang="ar-EG" dirty="0"/>
          </a:p>
        </p:txBody>
      </p:sp>
    </p:spTree>
    <p:extLst>
      <p:ext uri="{BB962C8B-B14F-4D97-AF65-F5344CB8AC3E}">
        <p14:creationId xmlns:p14="http://schemas.microsoft.com/office/powerpoint/2010/main" val="2652864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136904" cy="6120680"/>
          </a:xfrm>
        </p:spPr>
        <p:txBody>
          <a:bodyPr>
            <a:normAutofit/>
          </a:bodyPr>
          <a:lstStyle/>
          <a:p>
            <a:pPr marL="0" indent="0">
              <a:buNone/>
            </a:pPr>
            <a:r>
              <a:rPr lang="ar-EG" sz="3700" b="1" dirty="0"/>
              <a:t>والمقصود بــ «المشاهد الليتورجية</a:t>
            </a:r>
            <a:r>
              <a:rPr lang="ar-EG" sz="3700" b="1" dirty="0" smtClean="0"/>
              <a:t>» هو الحركات الطقسية التي تمارس في صلوات الأسرار ولا سيما تلك التي تمثل سمة عامة في الصلوات , مثل الرشومات والتبخير ودورات البخور ....إلخ.</a:t>
            </a:r>
          </a:p>
          <a:p>
            <a:pPr marL="0" indent="0">
              <a:buNone/>
            </a:pPr>
            <a:endParaRPr lang="ar-EG" sz="3700" b="1" dirty="0" smtClean="0"/>
          </a:p>
          <a:p>
            <a:pPr marL="0" indent="0">
              <a:buNone/>
            </a:pPr>
            <a:endParaRPr lang="ar-EG" sz="3700" b="1" dirty="0" smtClean="0"/>
          </a:p>
          <a:p>
            <a:pPr marL="0" indent="0">
              <a:buNone/>
            </a:pPr>
            <a:r>
              <a:rPr lang="ar-EG" sz="3700" b="1" dirty="0" smtClean="0"/>
              <a:t>وفي التدريب التالي سنتدرب على قراءة المشاهد الليتورجية  ومدلولاتها مع ربطها بالنصوص الليتورجية والكتابية التي تدعمها ..</a:t>
            </a:r>
            <a:endParaRPr lang="en-US" sz="3700" b="1" dirty="0"/>
          </a:p>
        </p:txBody>
      </p:sp>
    </p:spTree>
    <p:extLst>
      <p:ext uri="{BB962C8B-B14F-4D97-AF65-F5344CB8AC3E}">
        <p14:creationId xmlns:p14="http://schemas.microsoft.com/office/powerpoint/2010/main" val="3106746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25625"/>
            <a:ext cx="8352928" cy="2323455"/>
          </a:xfrm>
        </p:spPr>
        <p:txBody>
          <a:bodyPr>
            <a:normAutofit/>
          </a:bodyPr>
          <a:lstStyle/>
          <a:p>
            <a:pPr marL="0" indent="0">
              <a:buNone/>
            </a:pPr>
            <a:endParaRPr lang="ar-EG" dirty="0" smtClean="0"/>
          </a:p>
          <a:p>
            <a:pPr marL="0" indent="0">
              <a:buNone/>
            </a:pPr>
            <a:endParaRPr lang="ar-EG" dirty="0"/>
          </a:p>
          <a:p>
            <a:pPr marL="0" indent="0" algn="ctr">
              <a:lnSpc>
                <a:spcPct val="70000"/>
              </a:lnSpc>
              <a:buNone/>
            </a:pPr>
            <a:r>
              <a:rPr lang="ar-EG" sz="8000" dirty="0" smtClean="0">
                <a:cs typeface="Al-Hadith1" pitchFamily="2" charset="-78"/>
              </a:rPr>
              <a:t>تـــــــــدريــــــــب </a:t>
            </a:r>
            <a:r>
              <a:rPr lang="ar-EG" sz="8000" dirty="0">
                <a:cs typeface="Al-Hadith1" pitchFamily="2" charset="-78"/>
              </a:rPr>
              <a:t>(2)</a:t>
            </a:r>
            <a:endParaRPr lang="en-US" sz="8000" dirty="0">
              <a:cs typeface="Al-Hadith1" pitchFamily="2" charset="-78"/>
            </a:endParaRPr>
          </a:p>
        </p:txBody>
      </p:sp>
    </p:spTree>
    <p:extLst>
      <p:ext uri="{BB962C8B-B14F-4D97-AF65-F5344CB8AC3E}">
        <p14:creationId xmlns:p14="http://schemas.microsoft.com/office/powerpoint/2010/main" val="2680558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280920" cy="5976664"/>
          </a:xfrm>
        </p:spPr>
        <p:txBody>
          <a:bodyPr>
            <a:normAutofit/>
          </a:bodyPr>
          <a:lstStyle/>
          <a:p>
            <a:pPr marL="0" indent="0" algn="ctr">
              <a:buNone/>
            </a:pPr>
            <a:r>
              <a:rPr lang="ar-EG" sz="5400" dirty="0" smtClean="0">
                <a:cs typeface="Al-Hadith1" pitchFamily="2" charset="-78"/>
              </a:rPr>
              <a:t>القراءات الكنسية</a:t>
            </a:r>
          </a:p>
          <a:p>
            <a:pPr lvl="0">
              <a:lnSpc>
                <a:spcPct val="115000"/>
              </a:lnSpc>
              <a:spcAft>
                <a:spcPts val="1000"/>
              </a:spcAft>
            </a:pPr>
            <a:r>
              <a:rPr lang="ar-SA" sz="3200" b="1" dirty="0" smtClean="0"/>
              <a:t>تتميز </a:t>
            </a:r>
            <a:r>
              <a:rPr lang="ar-SA" sz="3200" b="1" dirty="0"/>
              <a:t>القراءات الكنسية بأن اختيار فصول اليوم أو المناسبة </a:t>
            </a:r>
            <a:r>
              <a:rPr lang="ar-EG" sz="3200" b="1" dirty="0" smtClean="0"/>
              <a:t>موضوع</a:t>
            </a:r>
            <a:r>
              <a:rPr lang="ar-SA" sz="3200" b="1" dirty="0" smtClean="0"/>
              <a:t> </a:t>
            </a:r>
            <a:r>
              <a:rPr lang="ar-SA" sz="3200" b="1" dirty="0"/>
              <a:t>وفقاً لرؤية روحية عميقة </a:t>
            </a:r>
            <a:r>
              <a:rPr lang="ar-SA" sz="3200" b="1" dirty="0" smtClean="0"/>
              <a:t>وهادفة</a:t>
            </a:r>
            <a:r>
              <a:rPr lang="ar-EG" sz="3200" b="1" dirty="0" smtClean="0"/>
              <a:t>.</a:t>
            </a:r>
          </a:p>
          <a:p>
            <a:pPr lvl="0">
              <a:lnSpc>
                <a:spcPct val="115000"/>
              </a:lnSpc>
              <a:spcAft>
                <a:spcPts val="1000"/>
              </a:spcAft>
            </a:pPr>
            <a:r>
              <a:rPr lang="ar-EG" sz="3200" b="1" dirty="0" smtClean="0"/>
              <a:t>الاكتفاء بالتعليم </a:t>
            </a:r>
            <a:r>
              <a:rPr lang="ar-EG" sz="3200" b="1" dirty="0"/>
              <a:t>في عظة القداس</a:t>
            </a:r>
            <a:r>
              <a:rPr lang="ar-EG" sz="3200" b="1" dirty="0" smtClean="0"/>
              <a:t> اعتمادا على انجيل القداس دون بقية قراءات اليوم أمر يحتاج إلى انتباه ومراجعة.</a:t>
            </a:r>
          </a:p>
          <a:p>
            <a:pPr lvl="0">
              <a:lnSpc>
                <a:spcPct val="115000"/>
              </a:lnSpc>
              <a:spcAft>
                <a:spcPts val="1000"/>
              </a:spcAft>
            </a:pPr>
            <a:r>
              <a:rPr lang="ar-EG" sz="3200" b="1" dirty="0" smtClean="0"/>
              <a:t>فلسفة قراءات الآحاد والأيام والأعياد وكذلك قراءات بقية الأسرار واللقان والخدمات المختلفة: الحميم والجناز.....إلخ.</a:t>
            </a:r>
            <a:endParaRPr lang="en-US" sz="3200" b="1" dirty="0"/>
          </a:p>
          <a:p>
            <a:pPr marL="0" indent="0">
              <a:buNone/>
            </a:pPr>
            <a:endParaRPr lang="en-US" sz="3700" b="1" dirty="0"/>
          </a:p>
        </p:txBody>
      </p:sp>
    </p:spTree>
    <p:extLst>
      <p:ext uri="{BB962C8B-B14F-4D97-AF65-F5344CB8AC3E}">
        <p14:creationId xmlns:p14="http://schemas.microsoft.com/office/powerpoint/2010/main" val="3637740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276873"/>
            <a:ext cx="8479854" cy="2664296"/>
          </a:xfrm>
        </p:spPr>
        <p:txBody>
          <a:bodyPr/>
          <a:lstStyle/>
          <a:p>
            <a:pPr marL="0" indent="0">
              <a:buNone/>
            </a:pPr>
            <a:endParaRPr lang="ar-EG" dirty="0" smtClean="0"/>
          </a:p>
          <a:p>
            <a:pPr marL="0" indent="0">
              <a:buNone/>
            </a:pPr>
            <a:endParaRPr lang="ar-EG" dirty="0"/>
          </a:p>
          <a:p>
            <a:pPr marL="0" lvl="0" indent="0">
              <a:buNone/>
            </a:pPr>
            <a:endParaRPr lang="ar-EG" dirty="0"/>
          </a:p>
          <a:p>
            <a:pPr marL="0" lvl="0" indent="0" algn="ctr">
              <a:lnSpc>
                <a:spcPct val="70000"/>
              </a:lnSpc>
              <a:buNone/>
            </a:pPr>
            <a:r>
              <a:rPr lang="ar-EG" sz="8000" dirty="0">
                <a:cs typeface="Al-Hadith1" pitchFamily="2" charset="-78"/>
              </a:rPr>
              <a:t>تـــــــــدريــــــــب </a:t>
            </a:r>
            <a:r>
              <a:rPr lang="ar-EG" sz="8000" dirty="0" smtClean="0">
                <a:cs typeface="Al-Hadith1" pitchFamily="2" charset="-78"/>
              </a:rPr>
              <a:t>(3)</a:t>
            </a:r>
            <a:endParaRPr lang="en-US" sz="8000" dirty="0">
              <a:cs typeface="Al-Hadith1" pitchFamily="2" charset="-78"/>
            </a:endParaRPr>
          </a:p>
        </p:txBody>
      </p:sp>
    </p:spTree>
    <p:extLst>
      <p:ext uri="{BB962C8B-B14F-4D97-AF65-F5344CB8AC3E}">
        <p14:creationId xmlns:p14="http://schemas.microsoft.com/office/powerpoint/2010/main" val="2515637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7920880" cy="6120680"/>
          </a:xfrm>
        </p:spPr>
        <p:txBody>
          <a:bodyPr>
            <a:noAutofit/>
          </a:bodyPr>
          <a:lstStyle/>
          <a:p>
            <a:pPr marL="0" indent="0">
              <a:lnSpc>
                <a:spcPct val="115000"/>
              </a:lnSpc>
              <a:spcAft>
                <a:spcPts val="1000"/>
              </a:spcAft>
              <a:buNone/>
            </a:pPr>
            <a:r>
              <a:rPr lang="ar-SA" sz="4000" b="1" dirty="0" smtClean="0"/>
              <a:t>اقرأ </a:t>
            </a:r>
            <a:r>
              <a:rPr lang="ar-SA" sz="4000" b="1" dirty="0"/>
              <a:t>بعناية القراءات التالية ثم حاول اكتشاف الخط العام الذي يربط فصول كل قراءة: </a:t>
            </a:r>
            <a:endParaRPr lang="en-US" sz="4000" b="1" dirty="0"/>
          </a:p>
          <a:p>
            <a:pPr marL="0" indent="0">
              <a:lnSpc>
                <a:spcPct val="115000"/>
              </a:lnSpc>
              <a:spcAft>
                <a:spcPts val="1000"/>
              </a:spcAft>
              <a:buNone/>
            </a:pPr>
            <a:r>
              <a:rPr lang="ar-SA" sz="4000" b="1" dirty="0"/>
              <a:t>1 أناجيل  صلوات سر مسحة المرضى</a:t>
            </a:r>
            <a:endParaRPr lang="en-US" sz="4000" b="1" dirty="0"/>
          </a:p>
          <a:p>
            <a:pPr marL="0" indent="0">
              <a:lnSpc>
                <a:spcPct val="115000"/>
              </a:lnSpc>
              <a:spcAft>
                <a:spcPts val="1000"/>
              </a:spcAft>
              <a:buNone/>
            </a:pPr>
            <a:r>
              <a:rPr lang="ar-SA" sz="4000" b="1" dirty="0"/>
              <a:t>2  قراءات آحاد شهر كيهك الأربعة </a:t>
            </a:r>
            <a:endParaRPr lang="en-US" sz="4000" b="1" dirty="0"/>
          </a:p>
          <a:p>
            <a:pPr marL="0" indent="0">
              <a:lnSpc>
                <a:spcPct val="115000"/>
              </a:lnSpc>
              <a:spcAft>
                <a:spcPts val="1000"/>
              </a:spcAft>
              <a:buNone/>
            </a:pPr>
            <a:r>
              <a:rPr lang="ar-SA" sz="4000" b="1" dirty="0"/>
              <a:t>3  قراءات أحد المخلع في الصوم الكبير</a:t>
            </a:r>
            <a:endParaRPr lang="en-US" sz="4000" b="1" dirty="0"/>
          </a:p>
          <a:p>
            <a:pPr marL="0" indent="0">
              <a:lnSpc>
                <a:spcPct val="115000"/>
              </a:lnSpc>
              <a:spcAft>
                <a:spcPts val="1000"/>
              </a:spcAft>
              <a:buNone/>
            </a:pPr>
            <a:r>
              <a:rPr lang="ar-SA" sz="4000" b="1" dirty="0"/>
              <a:t>4 قراءات اليوم الأول من السنة القبطية </a:t>
            </a:r>
            <a:endParaRPr lang="en-US" sz="4000" b="1" dirty="0"/>
          </a:p>
        </p:txBody>
      </p:sp>
    </p:spTree>
    <p:extLst>
      <p:ext uri="{BB962C8B-B14F-4D97-AF65-F5344CB8AC3E}">
        <p14:creationId xmlns:p14="http://schemas.microsoft.com/office/powerpoint/2010/main" val="228654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3276264" y="2286003"/>
            <a:ext cx="2743915" cy="708025"/>
          </a:xfrm>
          <a:prstGeom prst="rect">
            <a:avLst/>
          </a:prstGeom>
          <a:noFill/>
          <a:ln w="9525">
            <a:noFill/>
            <a:miter lim="800000"/>
            <a:headEnd/>
            <a:tailEnd/>
          </a:ln>
        </p:spPr>
        <p:txBody>
          <a:bodyPr>
            <a:spAutoFit/>
          </a:bodyPr>
          <a:lstStyle/>
          <a:p>
            <a:pPr algn="ctr" fontAlgn="base">
              <a:spcBef>
                <a:spcPct val="50000"/>
              </a:spcBef>
              <a:spcAft>
                <a:spcPct val="0"/>
              </a:spcAft>
            </a:pPr>
            <a:endParaRPr lang="en-US" sz="4000">
              <a:solidFill>
                <a:prstClr val="black"/>
              </a:solidFill>
              <a:latin typeface="Arial" pitchFamily="34" charset="0"/>
              <a:cs typeface="Arial" pitchFamily="34" charset="0"/>
            </a:endParaRPr>
          </a:p>
        </p:txBody>
      </p:sp>
      <p:sp>
        <p:nvSpPr>
          <p:cNvPr id="13" name="Rectangle 2"/>
          <p:cNvSpPr txBox="1">
            <a:spLocks noChangeArrowheads="1"/>
          </p:cNvSpPr>
          <p:nvPr/>
        </p:nvSpPr>
        <p:spPr bwMode="auto">
          <a:xfrm>
            <a:off x="366808" y="457204"/>
            <a:ext cx="8021615" cy="2182811"/>
          </a:xfrm>
          <a:prstGeom prst="rect">
            <a:avLst/>
          </a:prstGeom>
          <a:noFill/>
          <a:ln w="9525">
            <a:noFill/>
            <a:miter lim="800000"/>
            <a:headEnd/>
            <a:tailEnd/>
          </a:ln>
          <a:effectLst/>
        </p:spPr>
        <p:txBody>
          <a:bodyPr/>
          <a:lstStyle>
            <a:lvl1pPr marL="342900" indent="-342900" algn="r" rtl="1"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a:lstStyle>
          <a:p>
            <a:pPr algn="ctr" eaLnBrk="1" hangingPunct="1">
              <a:buClr>
                <a:srgbClr val="0563C1"/>
              </a:buClr>
              <a:buFont typeface="Wingdings" pitchFamily="2" charset="2"/>
              <a:buNone/>
              <a:defRPr/>
            </a:pPr>
            <a:r>
              <a:rPr lang="ar-EG" sz="96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جَدِّدْ </a:t>
            </a:r>
            <a:r>
              <a:rPr lang="ar-EG" sz="9600" b="1"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أَيَّامَنَا كَالْقَدِيمِ</a:t>
            </a:r>
          </a:p>
          <a:p>
            <a:pPr algn="l" eaLnBrk="1" hangingPunct="1">
              <a:buClr>
                <a:srgbClr val="0563C1"/>
              </a:buClr>
              <a:buFont typeface="Wingdings" pitchFamily="2" charset="2"/>
              <a:buNone/>
              <a:defRPr/>
            </a:pPr>
            <a:r>
              <a:rPr lang="ar-EG" sz="24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مراثي أرميا ٥ : ۲۱</a:t>
            </a:r>
          </a:p>
          <a:p>
            <a:pPr algn="ctr" eaLnBrk="1" hangingPunct="1">
              <a:buClr>
                <a:srgbClr val="0563C1"/>
              </a:buClr>
              <a:buFont typeface="Wingdings" pitchFamily="2" charset="2"/>
              <a:buNone/>
              <a:defRPr/>
            </a:pPr>
            <a:endParaRPr lang="ar-EG" sz="2000" b="1" dirty="0" smtClean="0">
              <a:solidFill>
                <a:prstClr val="black"/>
              </a:solidFill>
              <a:cs typeface="Arabic Transparent" pitchFamily="2" charset="0"/>
            </a:endParaRPr>
          </a:p>
          <a:p>
            <a:pPr algn="ctr" eaLnBrk="1" hangingPunct="1">
              <a:buClr>
                <a:srgbClr val="0563C1"/>
              </a:buClr>
              <a:buFont typeface="Wingdings" pitchFamily="2" charset="2"/>
              <a:buNone/>
              <a:defRPr/>
            </a:pPr>
            <a:endParaRPr lang="ar-EG" sz="2000" b="1" dirty="0">
              <a:solidFill>
                <a:prstClr val="black"/>
              </a:solidFill>
              <a:cs typeface="Arabic Transparent" pitchFamily="2" charset="0"/>
            </a:endParaRPr>
          </a:p>
          <a:p>
            <a:pPr algn="ctr" eaLnBrk="1" hangingPunct="1">
              <a:buClr>
                <a:srgbClr val="0563C1"/>
              </a:buClr>
              <a:buFont typeface="Wingdings" pitchFamily="2" charset="2"/>
              <a:buNone/>
              <a:defRPr/>
            </a:pPr>
            <a:endParaRPr lang="ar-EG" sz="2000" b="1" dirty="0" smtClean="0">
              <a:solidFill>
                <a:prstClr val="black"/>
              </a:solidFill>
              <a:cs typeface="Arabic Transparent" pitchFamily="2" charset="0"/>
            </a:endParaRPr>
          </a:p>
        </p:txBody>
      </p:sp>
      <p:sp>
        <p:nvSpPr>
          <p:cNvPr id="6149" name="TextBox 10"/>
          <p:cNvSpPr txBox="1">
            <a:spLocks noChangeArrowheads="1"/>
          </p:cNvSpPr>
          <p:nvPr/>
        </p:nvSpPr>
        <p:spPr bwMode="auto">
          <a:xfrm>
            <a:off x="5840346" y="4892678"/>
            <a:ext cx="2333042" cy="461963"/>
          </a:xfrm>
          <a:prstGeom prst="rect">
            <a:avLst/>
          </a:prstGeom>
          <a:noFill/>
          <a:ln w="9525">
            <a:noFill/>
            <a:miter lim="800000"/>
            <a:headEnd/>
            <a:tailEnd/>
          </a:ln>
        </p:spPr>
        <p:txBody>
          <a:bodyPr>
            <a:spAutoFit/>
          </a:bodyPr>
          <a:lstStyle/>
          <a:p>
            <a:pPr fontAlgn="base">
              <a:spcBef>
                <a:spcPct val="0"/>
              </a:spcBef>
              <a:spcAft>
                <a:spcPct val="0"/>
              </a:spcAft>
            </a:pPr>
            <a:r>
              <a:rPr lang="ar-EG" sz="2400" b="1" dirty="0">
                <a:solidFill>
                  <a:srgbClr val="6C5B51"/>
                </a:solidFill>
                <a:latin typeface="GE SS Two Bold" pitchFamily="18" charset="-78"/>
                <a:cs typeface="GE SS Two Bold" pitchFamily="18" charset="-78"/>
              </a:rPr>
              <a:t>سراج لرجلي كلامك</a:t>
            </a:r>
            <a:endParaRPr lang="en-US" sz="2400" b="1" dirty="0">
              <a:solidFill>
                <a:srgbClr val="6C5B51"/>
              </a:solidFill>
              <a:latin typeface="GE SS Two Bold" pitchFamily="18" charset="-78"/>
              <a:cs typeface="GE SS Two Bold" pitchFamily="18" charset="-78"/>
            </a:endParaRPr>
          </a:p>
        </p:txBody>
      </p:sp>
      <p:sp>
        <p:nvSpPr>
          <p:cNvPr id="6150" name="Rectangle 3"/>
          <p:cNvSpPr>
            <a:spLocks noChangeArrowheads="1"/>
          </p:cNvSpPr>
          <p:nvPr/>
        </p:nvSpPr>
        <p:spPr bwMode="auto">
          <a:xfrm>
            <a:off x="5639079" y="5053016"/>
            <a:ext cx="444218" cy="522287"/>
          </a:xfrm>
          <a:prstGeom prst="rect">
            <a:avLst/>
          </a:prstGeom>
          <a:noFill/>
          <a:ln w="9525">
            <a:noFill/>
            <a:miter lim="800000"/>
            <a:headEnd/>
            <a:tailEnd/>
          </a:ln>
        </p:spPr>
        <p:txBody>
          <a:bodyPr lIns="91259" tIns="45628" rIns="91259" bIns="45628">
            <a:spAutoFit/>
          </a:bodyPr>
          <a:lstStyle/>
          <a:p>
            <a:pPr fontAlgn="base">
              <a:spcBef>
                <a:spcPct val="0"/>
              </a:spcBef>
              <a:spcAft>
                <a:spcPct val="0"/>
              </a:spcAft>
            </a:pPr>
            <a:r>
              <a:rPr lang="ar-EG" sz="2800" b="1">
                <a:solidFill>
                  <a:prstClr val="black"/>
                </a:solidFill>
                <a:cs typeface="Times New Roman" pitchFamily="18" charset="0"/>
              </a:rPr>
              <a:t>®</a:t>
            </a:r>
            <a:endParaRPr lang="en-US" sz="2800">
              <a:solidFill>
                <a:prstClr val="black"/>
              </a:solidFill>
              <a:cs typeface="Arial" pitchFamily="34" charset="0"/>
            </a:endParaRPr>
          </a:p>
        </p:txBody>
      </p:sp>
      <p:pic>
        <p:nvPicPr>
          <p:cNvPr id="17" name="Picture 6" descr="C:\Users\maged\Desktop\the-bible.jpg"/>
          <p:cNvPicPr>
            <a:picLocks noChangeAspect="1" noChangeArrowheads="1"/>
          </p:cNvPicPr>
          <p:nvPr/>
        </p:nvPicPr>
        <p:blipFill>
          <a:blip r:embed="rId2" cstate="print">
            <a:duotone>
              <a:schemeClr val="accent3">
                <a:shade val="45000"/>
                <a:satMod val="135000"/>
              </a:schemeClr>
              <a:prstClr val="white"/>
            </a:duotone>
            <a:extLst/>
          </a:blip>
          <a:srcRect/>
          <a:stretch>
            <a:fillRect/>
          </a:stretch>
        </p:blipFill>
        <p:spPr bwMode="auto">
          <a:xfrm>
            <a:off x="4744179" y="4495805"/>
            <a:ext cx="1123221" cy="6731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3080" name="TextBox 1"/>
          <p:cNvSpPr txBox="1">
            <a:spLocks noChangeArrowheads="1"/>
          </p:cNvSpPr>
          <p:nvPr/>
        </p:nvSpPr>
        <p:spPr bwMode="auto">
          <a:xfrm>
            <a:off x="0" y="381000"/>
            <a:ext cx="366808" cy="1016000"/>
          </a:xfrm>
          <a:prstGeom prst="rect">
            <a:avLst/>
          </a:prstGeom>
          <a:noFill/>
          <a:ln w="9525">
            <a:noFill/>
            <a:miter lim="800000"/>
            <a:headEnd/>
            <a:tailEnd/>
          </a:ln>
        </p:spPr>
        <p:txBody>
          <a:bodyPr>
            <a:spAutoFit/>
          </a:bodyPr>
          <a:lstStyle/>
          <a:p>
            <a:pPr algn="ctr" fontAlgn="base">
              <a:spcBef>
                <a:spcPct val="0"/>
              </a:spcBef>
              <a:spcAft>
                <a:spcPct val="0"/>
              </a:spcAft>
              <a:defRPr/>
            </a:pPr>
            <a:endParaRPr lang="en-US" sz="6000" dirty="0">
              <a:solidFill>
                <a:srgbClr val="6C5B51"/>
              </a:solidFill>
              <a:effectLst>
                <a:outerShdw blurRad="38100" dist="38100" dir="2700000" algn="tl">
                  <a:srgbClr val="000000"/>
                </a:outerShdw>
              </a:effectLst>
              <a:latin typeface="GE SS Two Bold" panose="020A0503020102020204" pitchFamily="18" charset="-78"/>
              <a:ea typeface="GE SS Two Bold" panose="020A0503020102020204" pitchFamily="18" charset="-78"/>
              <a:cs typeface="GE SS Two Bold" panose="020A0503020102020204" pitchFamily="18" charset="-78"/>
            </a:endParaRPr>
          </a:p>
        </p:txBody>
      </p:sp>
    </p:spTree>
    <p:extLst>
      <p:ext uri="{BB962C8B-B14F-4D97-AF65-F5344CB8AC3E}">
        <p14:creationId xmlns:p14="http://schemas.microsoft.com/office/powerpoint/2010/main" val="19027000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280920" cy="6192687"/>
          </a:xfrm>
        </p:spPr>
        <p:txBody>
          <a:bodyPr>
            <a:normAutofit/>
          </a:bodyPr>
          <a:lstStyle/>
          <a:p>
            <a:pPr marL="0" indent="0" algn="ctr">
              <a:spcAft>
                <a:spcPts val="1000"/>
              </a:spcAft>
              <a:buNone/>
            </a:pPr>
            <a:r>
              <a:rPr lang="ar-SA" sz="4000" dirty="0">
                <a:cs typeface="Al-Hadith1" pitchFamily="2" charset="-78"/>
              </a:rPr>
              <a:t>الليتورجية</a:t>
            </a:r>
            <a:r>
              <a:rPr lang="ar-EG" sz="4000" dirty="0">
                <a:cs typeface="Al-Hadith1" pitchFamily="2" charset="-78"/>
              </a:rPr>
              <a:t> و</a:t>
            </a:r>
            <a:r>
              <a:rPr lang="ar-SA" sz="4000" dirty="0">
                <a:cs typeface="Al-Hadith1" pitchFamily="2" charset="-78"/>
              </a:rPr>
              <a:t>اشباع احتياجات النفس البشرية </a:t>
            </a:r>
            <a:r>
              <a:rPr lang="ar-EG" sz="4000" dirty="0">
                <a:cs typeface="Al-Hadith1" pitchFamily="2" charset="-78"/>
              </a:rPr>
              <a:t>والاهتمام بالآخر</a:t>
            </a:r>
            <a:r>
              <a:rPr lang="ar-SA" sz="4000" dirty="0">
                <a:cs typeface="Al-Hadith1" pitchFamily="2" charset="-78"/>
              </a:rPr>
              <a:t> </a:t>
            </a:r>
            <a:r>
              <a:rPr lang="ar-EG" sz="4000" dirty="0" smtClean="0">
                <a:cs typeface="Al-Hadith1" pitchFamily="2" charset="-78"/>
              </a:rPr>
              <a:t>..</a:t>
            </a:r>
          </a:p>
          <a:p>
            <a:pPr marL="0" indent="0">
              <a:spcAft>
                <a:spcPts val="1000"/>
              </a:spcAft>
              <a:buNone/>
            </a:pPr>
            <a:r>
              <a:rPr lang="ar-EG" dirty="0" smtClean="0">
                <a:latin typeface="Calibri"/>
                <a:ea typeface="Calibri"/>
                <a:cs typeface="Times New Roman"/>
              </a:rPr>
              <a:t>الصلوات الليتورجية هي الناطق الرسمي باسم الكنيسة الأم العروس فهي تكشف بوضوح عما يعتمل في قلب المسيح وكنيسته نحو المؤمنين أعضاء جسد المسيح , لذا فهي تنشغل بالنفس البشرية  بأوجاعها واحتياجاتها على نفس نموذج  عريسها الذي بذل نفسه لأجلها .</a:t>
            </a:r>
            <a:endParaRPr lang="en-US" dirty="0">
              <a:latin typeface="Calibri"/>
              <a:ea typeface="Calibri"/>
              <a:cs typeface="Times New Roman"/>
            </a:endParaRPr>
          </a:p>
          <a:p>
            <a:pPr>
              <a:lnSpc>
                <a:spcPct val="115000"/>
              </a:lnSpc>
              <a:spcAft>
                <a:spcPts val="1000"/>
              </a:spcAft>
            </a:pPr>
            <a:r>
              <a:rPr lang="ar-EG" dirty="0" smtClean="0">
                <a:latin typeface="Calibri"/>
                <a:ea typeface="Calibri"/>
                <a:cs typeface="Times New Roman"/>
              </a:rPr>
              <a:t>في</a:t>
            </a:r>
            <a:r>
              <a:rPr lang="ar-SA" dirty="0" smtClean="0">
                <a:latin typeface="Calibri"/>
                <a:ea typeface="Calibri"/>
                <a:cs typeface="Times New Roman"/>
              </a:rPr>
              <a:t> </a:t>
            </a:r>
            <a:r>
              <a:rPr lang="ar-SA" dirty="0">
                <a:latin typeface="Calibri"/>
                <a:ea typeface="Calibri"/>
                <a:cs typeface="Times New Roman"/>
              </a:rPr>
              <a:t>مجال </a:t>
            </a:r>
            <a:r>
              <a:rPr lang="ar-SA" dirty="0" smtClean="0">
                <a:latin typeface="Calibri"/>
                <a:ea typeface="Calibri"/>
                <a:cs typeface="Times New Roman"/>
              </a:rPr>
              <a:t>الخدمة</a:t>
            </a:r>
            <a:r>
              <a:rPr lang="ar-EG" dirty="0" smtClean="0">
                <a:latin typeface="Calibri"/>
                <a:ea typeface="Calibri"/>
                <a:cs typeface="Times New Roman"/>
              </a:rPr>
              <a:t> نلتقي</a:t>
            </a:r>
            <a:r>
              <a:rPr lang="ar-SA" dirty="0" smtClean="0">
                <a:latin typeface="Calibri"/>
                <a:ea typeface="Calibri"/>
                <a:cs typeface="Times New Roman"/>
              </a:rPr>
              <a:t> </a:t>
            </a:r>
            <a:r>
              <a:rPr lang="ar-SA" dirty="0">
                <a:latin typeface="Calibri"/>
                <a:ea typeface="Calibri"/>
                <a:cs typeface="Times New Roman"/>
              </a:rPr>
              <a:t>بنفوس </a:t>
            </a:r>
            <a:r>
              <a:rPr lang="ar-SA" dirty="0" smtClean="0">
                <a:latin typeface="Calibri"/>
                <a:ea typeface="Calibri"/>
                <a:cs typeface="Times New Roman"/>
              </a:rPr>
              <a:t>تعاني </a:t>
            </a:r>
            <a:r>
              <a:rPr lang="ar-SA" dirty="0">
                <a:latin typeface="Calibri"/>
                <a:ea typeface="Calibri"/>
                <a:cs typeface="Times New Roman"/>
              </a:rPr>
              <a:t>من أتعاب نفسية </a:t>
            </a:r>
            <a:r>
              <a:rPr lang="ar-SA" dirty="0" smtClean="0">
                <a:latin typeface="Calibri"/>
                <a:ea typeface="Calibri"/>
                <a:cs typeface="Times New Roman"/>
              </a:rPr>
              <a:t>وفكرية</a:t>
            </a:r>
            <a:r>
              <a:rPr lang="en-US" dirty="0" smtClean="0">
                <a:latin typeface="Calibri"/>
                <a:ea typeface="Calibri"/>
                <a:cs typeface="Times New Roman"/>
              </a:rPr>
              <a:t> </a:t>
            </a:r>
            <a:r>
              <a:rPr lang="ar-EG" dirty="0" smtClean="0">
                <a:latin typeface="Calibri"/>
                <a:ea typeface="Calibri"/>
                <a:cs typeface="Times New Roman"/>
              </a:rPr>
              <a:t>واجتماعية</a:t>
            </a:r>
            <a:r>
              <a:rPr lang="ar-SA" dirty="0" smtClean="0">
                <a:latin typeface="Calibri"/>
                <a:ea typeface="Calibri"/>
                <a:cs typeface="Times New Roman"/>
              </a:rPr>
              <a:t> </a:t>
            </a:r>
            <a:r>
              <a:rPr lang="ar-SA" dirty="0">
                <a:latin typeface="Calibri"/>
                <a:ea typeface="Calibri"/>
                <a:cs typeface="Times New Roman"/>
              </a:rPr>
              <a:t>وروحية, </a:t>
            </a:r>
            <a:r>
              <a:rPr lang="ar-EG" dirty="0" smtClean="0">
                <a:latin typeface="Calibri"/>
                <a:ea typeface="Calibri"/>
                <a:cs typeface="Times New Roman"/>
              </a:rPr>
              <a:t>فهل فكرنا يومًا أن تحمل</a:t>
            </a:r>
            <a:r>
              <a:rPr lang="ar-SA" dirty="0" smtClean="0">
                <a:latin typeface="Calibri"/>
                <a:ea typeface="Calibri"/>
                <a:cs typeface="Times New Roman"/>
              </a:rPr>
              <a:t> </a:t>
            </a:r>
            <a:r>
              <a:rPr lang="ar-SA" dirty="0">
                <a:latin typeface="Calibri"/>
                <a:ea typeface="Calibri"/>
                <a:cs typeface="Times New Roman"/>
              </a:rPr>
              <a:t>كلماتنا </a:t>
            </a:r>
            <a:r>
              <a:rPr lang="ar-SA" dirty="0" smtClean="0">
                <a:latin typeface="Calibri"/>
                <a:ea typeface="Calibri"/>
                <a:cs typeface="Times New Roman"/>
              </a:rPr>
              <a:t>المعاني </a:t>
            </a:r>
            <a:r>
              <a:rPr lang="ar-SA" dirty="0">
                <a:latin typeface="Calibri"/>
                <a:ea typeface="Calibri"/>
                <a:cs typeface="Times New Roman"/>
              </a:rPr>
              <a:t>التي نرددها في الصلوات الليتروجية وهو ما </a:t>
            </a:r>
            <a:r>
              <a:rPr lang="ar-EG" dirty="0" smtClean="0">
                <a:latin typeface="Calibri"/>
                <a:ea typeface="Calibri"/>
                <a:cs typeface="Times New Roman"/>
              </a:rPr>
              <a:t>يحدث  ارتباط  كياني وثيق بين</a:t>
            </a:r>
            <a:r>
              <a:rPr lang="ar-SA" dirty="0" smtClean="0">
                <a:latin typeface="Calibri"/>
                <a:ea typeface="Calibri"/>
                <a:cs typeface="Times New Roman"/>
              </a:rPr>
              <a:t> </a:t>
            </a:r>
            <a:r>
              <a:rPr lang="ar-SA" dirty="0">
                <a:latin typeface="Calibri"/>
                <a:ea typeface="Calibri"/>
                <a:cs typeface="Times New Roman"/>
              </a:rPr>
              <a:t>أبناء الكنيسة </a:t>
            </a:r>
            <a:r>
              <a:rPr lang="ar-EG" dirty="0" smtClean="0">
                <a:latin typeface="Calibri"/>
                <a:ea typeface="Calibri"/>
                <a:cs typeface="Times New Roman"/>
              </a:rPr>
              <a:t>وبين الصلوات الليتورجية</a:t>
            </a:r>
            <a:r>
              <a:rPr lang="ar-EG" dirty="0">
                <a:latin typeface="Calibri"/>
                <a:ea typeface="Calibri"/>
                <a:cs typeface="Times New Roman"/>
              </a:rPr>
              <a:t> </a:t>
            </a:r>
            <a:r>
              <a:rPr lang="ar-EG" dirty="0" smtClean="0">
                <a:latin typeface="Calibri"/>
                <a:ea typeface="Calibri"/>
                <a:cs typeface="Times New Roman"/>
              </a:rPr>
              <a:t>؟!</a:t>
            </a:r>
            <a:endParaRPr lang="en-US" sz="1600" dirty="0">
              <a:effectLst/>
              <a:latin typeface="Calibri"/>
              <a:ea typeface="Calibri"/>
              <a:cs typeface="Arial"/>
            </a:endParaRPr>
          </a:p>
        </p:txBody>
      </p:sp>
    </p:spTree>
    <p:extLst>
      <p:ext uri="{BB962C8B-B14F-4D97-AF65-F5344CB8AC3E}">
        <p14:creationId xmlns:p14="http://schemas.microsoft.com/office/powerpoint/2010/main" val="1456900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36912"/>
            <a:ext cx="8496944" cy="1872208"/>
          </a:xfrm>
        </p:spPr>
        <p:txBody>
          <a:bodyPr/>
          <a:lstStyle/>
          <a:p>
            <a:pPr marL="0" indent="0">
              <a:buNone/>
            </a:pPr>
            <a:endParaRPr lang="ar-EG" dirty="0" smtClean="0"/>
          </a:p>
          <a:p>
            <a:pPr marL="0" lvl="0" indent="0" algn="ctr">
              <a:lnSpc>
                <a:spcPct val="70000"/>
              </a:lnSpc>
              <a:buNone/>
            </a:pPr>
            <a:r>
              <a:rPr lang="ar-EG" sz="8000" dirty="0">
                <a:cs typeface="Al-Hadith1" pitchFamily="2" charset="-78"/>
              </a:rPr>
              <a:t>تـــــــــدريــــــــب </a:t>
            </a:r>
            <a:r>
              <a:rPr lang="ar-EG" sz="8000" dirty="0" smtClean="0">
                <a:cs typeface="Al-Hadith1" pitchFamily="2" charset="-78"/>
              </a:rPr>
              <a:t>(4)</a:t>
            </a:r>
            <a:endParaRPr lang="en-US" sz="8000" dirty="0">
              <a:cs typeface="Al-Hadith1" pitchFamily="2" charset="-78"/>
            </a:endParaRPr>
          </a:p>
        </p:txBody>
      </p:sp>
    </p:spTree>
    <p:extLst>
      <p:ext uri="{BB962C8B-B14F-4D97-AF65-F5344CB8AC3E}">
        <p14:creationId xmlns:p14="http://schemas.microsoft.com/office/powerpoint/2010/main" val="3044543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564904"/>
            <a:ext cx="8280920" cy="1440160"/>
          </a:xfrm>
        </p:spPr>
        <p:txBody>
          <a:bodyPr>
            <a:normAutofit/>
          </a:bodyPr>
          <a:lstStyle/>
          <a:p>
            <a:pPr marL="0" indent="0">
              <a:buNone/>
            </a:pPr>
            <a:r>
              <a:rPr lang="ar-SA" sz="4400" b="1" dirty="0" smtClean="0">
                <a:latin typeface="Calibri"/>
                <a:ea typeface="Calibri"/>
                <a:cs typeface="Times New Roman"/>
              </a:rPr>
              <a:t>لديك </a:t>
            </a:r>
            <a:r>
              <a:rPr lang="ar-SA" sz="4400" b="1" dirty="0">
                <a:latin typeface="Calibri"/>
                <a:ea typeface="Calibri"/>
                <a:cs typeface="Times New Roman"/>
              </a:rPr>
              <a:t>الآن بعض الأمثلة والمطلوب أن تفكر بماذا  ستجيب هؤلاء بلغة </a:t>
            </a:r>
            <a:r>
              <a:rPr lang="ar-SA" sz="4400" b="1" dirty="0" smtClean="0">
                <a:latin typeface="Calibri"/>
                <a:ea typeface="Calibri"/>
                <a:cs typeface="Times New Roman"/>
              </a:rPr>
              <a:t>ليت</a:t>
            </a:r>
            <a:r>
              <a:rPr lang="ar-EG" sz="4400" b="1" dirty="0" smtClean="0">
                <a:latin typeface="Calibri"/>
                <a:ea typeface="Calibri"/>
                <a:cs typeface="Times New Roman"/>
              </a:rPr>
              <a:t>و</a:t>
            </a:r>
            <a:r>
              <a:rPr lang="ar-SA" sz="4400" b="1" dirty="0" smtClean="0">
                <a:latin typeface="Calibri"/>
                <a:ea typeface="Calibri"/>
                <a:cs typeface="Times New Roman"/>
              </a:rPr>
              <a:t>رجية ؟</a:t>
            </a:r>
            <a:r>
              <a:rPr lang="ar-EG" sz="4400" b="1" dirty="0" smtClean="0">
                <a:latin typeface="Calibri"/>
                <a:ea typeface="Calibri"/>
                <a:cs typeface="Times New Roman"/>
              </a:rPr>
              <a:t>!</a:t>
            </a:r>
            <a:endParaRPr lang="ar-EG" sz="4400" b="1" dirty="0">
              <a:latin typeface="Calibri"/>
              <a:ea typeface="Calibri"/>
              <a:cs typeface="Times New Roman"/>
            </a:endParaRPr>
          </a:p>
        </p:txBody>
      </p:sp>
    </p:spTree>
    <p:extLst>
      <p:ext uri="{BB962C8B-B14F-4D97-AF65-F5344CB8AC3E}">
        <p14:creationId xmlns:p14="http://schemas.microsoft.com/office/powerpoint/2010/main" val="1777603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280920" cy="6192688"/>
          </a:xfrm>
        </p:spPr>
        <p:txBody>
          <a:bodyPr>
            <a:normAutofit/>
          </a:bodyPr>
          <a:lstStyle/>
          <a:p>
            <a:pPr marL="0" indent="0">
              <a:lnSpc>
                <a:spcPct val="115000"/>
              </a:lnSpc>
              <a:spcAft>
                <a:spcPts val="1000"/>
              </a:spcAft>
              <a:buNone/>
            </a:pPr>
            <a:r>
              <a:rPr lang="ar-SA" sz="4800" b="1" spc="50" dirty="0" smtClean="0">
                <a:ln w="11430"/>
                <a:solidFill>
                  <a:srgbClr val="FF0000"/>
                </a:solidFill>
                <a:effectLst>
                  <a:outerShdw blurRad="76200" dist="50800" dir="5400000" algn="tl" rotWithShape="0">
                    <a:srgbClr val="000000">
                      <a:alpha val="65000"/>
                    </a:srgbClr>
                  </a:outerShdw>
                </a:effectLst>
                <a:latin typeface="Arial" pitchFamily="34" charset="0"/>
                <a:cs typeface="AGA Battouta Regular" pitchFamily="2" charset="-78"/>
              </a:rPr>
              <a:t>"</a:t>
            </a:r>
            <a:r>
              <a:rPr lang="ar-SA" sz="4800" b="1" spc="50" dirty="0">
                <a:ln w="11430"/>
                <a:solidFill>
                  <a:srgbClr val="FF0000"/>
                </a:solidFill>
                <a:effectLst>
                  <a:outerShdw blurRad="76200" dist="50800" dir="5400000" algn="tl" rotWithShape="0">
                    <a:srgbClr val="000000">
                      <a:alpha val="65000"/>
                    </a:srgbClr>
                  </a:outerShdw>
                </a:effectLst>
                <a:latin typeface="Arial" pitchFamily="34" charset="0"/>
                <a:cs typeface="AGA Battouta Regular" pitchFamily="2" charset="-78"/>
              </a:rPr>
              <a:t>ماجد " </a:t>
            </a:r>
            <a:r>
              <a:rPr lang="ar-EG" sz="48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شاب </a:t>
            </a:r>
            <a:r>
              <a:rPr lang="ar-EG"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متزوج حديثاً تسيطر عليه مشاعر قلق بسبب مسئولية أسرته الجديدة  وفي نفس الوقت  يمر بظروف غير مستقرة على مستوى عمله ما أدى إلى تراجع ملحوظ في دخله الشهري .. يشعر بفقدان سلامه الداخلي ,  بماذا تنصحه ليتورجياً ؟.</a:t>
            </a:r>
            <a:endParaRPr lang="en-US"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endParaRPr>
          </a:p>
        </p:txBody>
      </p:sp>
    </p:spTree>
    <p:extLst>
      <p:ext uri="{BB962C8B-B14F-4D97-AF65-F5344CB8AC3E}">
        <p14:creationId xmlns:p14="http://schemas.microsoft.com/office/powerpoint/2010/main" val="3295874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208912" cy="6264696"/>
          </a:xfrm>
        </p:spPr>
        <p:txBody>
          <a:bodyPr>
            <a:noAutofit/>
          </a:bodyPr>
          <a:lstStyle/>
          <a:p>
            <a:pPr marL="0" indent="0">
              <a:lnSpc>
                <a:spcPct val="115000"/>
              </a:lnSpc>
              <a:spcAft>
                <a:spcPts val="1000"/>
              </a:spcAft>
              <a:buNone/>
            </a:pPr>
            <a:r>
              <a:rPr lang="ar-SA" sz="4800" b="1" spc="50" dirty="0">
                <a:ln w="11430"/>
                <a:solidFill>
                  <a:srgbClr val="FF0000"/>
                </a:solidFill>
                <a:effectLst>
                  <a:outerShdw blurRad="76200" dist="50800" dir="5400000" algn="tl" rotWithShape="0">
                    <a:srgbClr val="000000">
                      <a:alpha val="65000"/>
                    </a:srgbClr>
                  </a:outerShdw>
                </a:effectLst>
                <a:latin typeface="Arial" pitchFamily="34" charset="0"/>
                <a:cs typeface="AGA Battouta Regular" pitchFamily="2" charset="-78"/>
              </a:rPr>
              <a:t>"ماريو</a:t>
            </a:r>
            <a:r>
              <a:rPr lang="ar-SA" sz="4800" b="1" spc="50" dirty="0" smtClean="0">
                <a:ln w="11430"/>
                <a:solidFill>
                  <a:srgbClr val="FF0000"/>
                </a:solidFill>
                <a:effectLst>
                  <a:outerShdw blurRad="76200" dist="50800" dir="5400000" algn="tl" rotWithShape="0">
                    <a:srgbClr val="000000">
                      <a:alpha val="65000"/>
                    </a:srgbClr>
                  </a:outerShdw>
                </a:effectLst>
                <a:latin typeface="Arial" pitchFamily="34" charset="0"/>
                <a:cs typeface="AGA Battouta Regular" pitchFamily="2" charset="-78"/>
              </a:rPr>
              <a:t>"  </a:t>
            </a:r>
            <a:r>
              <a:rPr lang="ar-SA" sz="40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فتى </a:t>
            </a:r>
            <a:r>
              <a:rPr lang="ar-EG" sz="40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مراهق في المرحلة الثانوية ويعاني من حروب الجسد , تتزايد عليه بسبب تواجده بكثره على شبكة الانترنت وكذلك بسبب كثرة الأحاديث والتعليقات التي تدور بينه وبين أصدقائه عن الفتيات اللاتي يرونهم في النادي وفي الشارع , مما جعله يختزن في ذاكرته صوراً ومعاني تسبب له أتعاب وخطايا كثيرة </a:t>
            </a:r>
          </a:p>
          <a:p>
            <a:pPr marL="0" indent="0">
              <a:lnSpc>
                <a:spcPct val="115000"/>
              </a:lnSpc>
              <a:spcAft>
                <a:spcPts val="1000"/>
              </a:spcAft>
              <a:buNone/>
            </a:pPr>
            <a:r>
              <a:rPr lang="ar-EG" sz="40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ما هو التوجيه الليتورجي الذي يمكنك أن تقدمه له , يصلح كتدريب يساعده للتغلب على ما يعانيه ؟</a:t>
            </a:r>
          </a:p>
        </p:txBody>
      </p:sp>
    </p:spTree>
    <p:extLst>
      <p:ext uri="{BB962C8B-B14F-4D97-AF65-F5344CB8AC3E}">
        <p14:creationId xmlns:p14="http://schemas.microsoft.com/office/powerpoint/2010/main" val="273527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280920" cy="6276355"/>
          </a:xfrm>
        </p:spPr>
        <p:txBody>
          <a:bodyPr>
            <a:normAutofit/>
          </a:bodyPr>
          <a:lstStyle/>
          <a:p>
            <a:pPr marL="0" indent="0">
              <a:buNone/>
            </a:pPr>
            <a:r>
              <a:rPr lang="ar-SA" sz="5400" b="1" spc="50" dirty="0">
                <a:ln w="11430"/>
                <a:solidFill>
                  <a:srgbClr val="FF0000"/>
                </a:solidFill>
                <a:effectLst>
                  <a:outerShdw blurRad="76200" dist="50800" dir="5400000" algn="tl" rotWithShape="0">
                    <a:srgbClr val="000000">
                      <a:alpha val="65000"/>
                    </a:srgbClr>
                  </a:outerShdw>
                </a:effectLst>
                <a:latin typeface="Arial" pitchFamily="34" charset="0"/>
                <a:cs typeface="AGA Battouta Regular" pitchFamily="2" charset="-78"/>
              </a:rPr>
              <a:t>"ايمان" </a:t>
            </a:r>
            <a:r>
              <a:rPr lang="ar-SA"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شابة </a:t>
            </a:r>
            <a:r>
              <a:rPr lang="ar-SA" sz="48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مثقفة </a:t>
            </a:r>
            <a:r>
              <a:rPr lang="ar-EG"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تقرأ نوعيات مختلفة من الكتب وتستهويها جداً الكتب الفلسفية والأدبية , وفي نفس الوقت هي تصلي القداس على فترات متباعدة . بدأت تعاني مؤخرًا من أفكار شكوك بخصوص حقيقة وجود الله وكذلك حقائق الإيمان مثل الوحي والثالوث والتجسد والدينونة . كيف تتعامل مع مشكلتها بشكل ليتورجي ؟ </a:t>
            </a:r>
            <a:endParaRPr lang="en-US"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endParaRPr>
          </a:p>
        </p:txBody>
      </p:sp>
    </p:spTree>
    <p:extLst>
      <p:ext uri="{BB962C8B-B14F-4D97-AF65-F5344CB8AC3E}">
        <p14:creationId xmlns:p14="http://schemas.microsoft.com/office/powerpoint/2010/main" val="2033359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208912" cy="6192688"/>
          </a:xfrm>
        </p:spPr>
        <p:txBody>
          <a:bodyPr>
            <a:normAutofit/>
          </a:bodyPr>
          <a:lstStyle/>
          <a:p>
            <a:pPr marL="0" indent="0">
              <a:buNone/>
            </a:pPr>
            <a:r>
              <a:rPr lang="ar-SA" sz="54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دعيت لإلقاء كلمة </a:t>
            </a:r>
            <a:r>
              <a:rPr lang="ar-SA" sz="54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ممثلًا </a:t>
            </a:r>
            <a:r>
              <a:rPr lang="ar-SA" sz="54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للكنيسة في مؤتمر يناقش موضوع كيفية ترسيخ الروح الوطنية في نفوس </a:t>
            </a:r>
            <a:r>
              <a:rPr lang="ar-SA" sz="54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النشء </a:t>
            </a:r>
            <a:r>
              <a:rPr lang="ar-SA" sz="54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والشباب فحرصت على </a:t>
            </a:r>
            <a:r>
              <a:rPr lang="ar-SA" sz="54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الإشارة </a:t>
            </a:r>
            <a:r>
              <a:rPr lang="ar-SA" sz="54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إ</a:t>
            </a:r>
            <a:r>
              <a:rPr lang="ar-SA" sz="54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لى </a:t>
            </a:r>
            <a:r>
              <a:rPr lang="ar-SA" sz="54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ملامح الاهتمام بالوطن وازدهاره وسلامه </a:t>
            </a:r>
            <a:r>
              <a:rPr lang="ar-SA" sz="54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وأمانه مدللًا </a:t>
            </a:r>
            <a:r>
              <a:rPr lang="ar-SA" sz="54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على ذلك من خلال عبارات </a:t>
            </a:r>
            <a:r>
              <a:rPr lang="ar-SA" sz="54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ليتورجية </a:t>
            </a:r>
            <a:r>
              <a:rPr lang="ar-SA" sz="54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 </a:t>
            </a:r>
            <a:r>
              <a:rPr lang="ar-SA" sz="54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أذكرها</a:t>
            </a:r>
            <a:endParaRPr lang="en-US" sz="54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endParaRPr>
          </a:p>
        </p:txBody>
      </p:sp>
    </p:spTree>
    <p:extLst>
      <p:ext uri="{BB962C8B-B14F-4D97-AF65-F5344CB8AC3E}">
        <p14:creationId xmlns:p14="http://schemas.microsoft.com/office/powerpoint/2010/main" val="927684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280920" cy="6264696"/>
          </a:xfrm>
        </p:spPr>
        <p:txBody>
          <a:bodyPr>
            <a:noAutofit/>
          </a:bodyPr>
          <a:lstStyle/>
          <a:p>
            <a:pPr marL="0" indent="0">
              <a:lnSpc>
                <a:spcPct val="115000"/>
              </a:lnSpc>
              <a:spcAft>
                <a:spcPts val="1000"/>
              </a:spcAft>
              <a:buNone/>
            </a:pPr>
            <a:r>
              <a:rPr lang="ar-SA" sz="48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استدعيت </a:t>
            </a:r>
            <a:r>
              <a:rPr lang="ar-SA"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لحل مشكلة أسرية </a:t>
            </a:r>
            <a:r>
              <a:rPr lang="ar-SA" sz="48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لدى </a:t>
            </a:r>
            <a:r>
              <a:rPr lang="ar-SA"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وأثناء </a:t>
            </a:r>
            <a:r>
              <a:rPr lang="ar-SA" sz="48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النقاش لمست </a:t>
            </a:r>
            <a:r>
              <a:rPr lang="ar-SA"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أن </a:t>
            </a:r>
            <a:r>
              <a:rPr lang="ar-SA" sz="48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سبب رئيسي للمشكلة </a:t>
            </a:r>
            <a:r>
              <a:rPr lang="ar-SA"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هذه الأسرة هو قسوة الأب وتضييقه على أولاده وزوجته فهو لا يغفر لأي منهم أي خطأ مهما صغر, وعادة ما يدخل في حالة خصام طويلة مع من يقصر أو يخطئ  , وعند مناقشتك إيِّاه وجدته يبرر سلوكه هذا بأنه يسعى إلى أن يصنع منهم رجالًا قادرين أن يتحملوا مسئولياتهم في الحياه بنجاح</a:t>
            </a:r>
            <a:r>
              <a:rPr lang="ar-SA" sz="48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a:t>
            </a:r>
            <a:endParaRPr lang="en-US"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endParaRPr>
          </a:p>
        </p:txBody>
      </p:sp>
    </p:spTree>
    <p:extLst>
      <p:ext uri="{BB962C8B-B14F-4D97-AF65-F5344CB8AC3E}">
        <p14:creationId xmlns:p14="http://schemas.microsoft.com/office/powerpoint/2010/main" val="2290593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280920" cy="6192688"/>
          </a:xfrm>
        </p:spPr>
        <p:txBody>
          <a:bodyPr/>
          <a:lstStyle/>
          <a:p>
            <a:pPr marL="0" lvl="0" indent="0">
              <a:lnSpc>
                <a:spcPct val="115000"/>
              </a:lnSpc>
              <a:spcAft>
                <a:spcPts val="1000"/>
              </a:spcAft>
              <a:buNone/>
            </a:pPr>
            <a:r>
              <a:rPr lang="ar-SA"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رغم قصد هذا الأب إلا إنك أدركت </a:t>
            </a:r>
            <a:r>
              <a:rPr lang="ar-SA" sz="3600" b="1" spc="50" dirty="0" smtClean="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أن </a:t>
            </a:r>
            <a:r>
              <a:rPr lang="ar-SA"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هذا الأب يعاني من : </a:t>
            </a:r>
            <a:endParaRPr lang="en-US"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endParaRPr>
          </a:p>
          <a:p>
            <a:pPr lvl="0">
              <a:lnSpc>
                <a:spcPct val="115000"/>
              </a:lnSpc>
              <a:spcAft>
                <a:spcPts val="1000"/>
              </a:spcAft>
            </a:pPr>
            <a:r>
              <a:rPr lang="ar-SA"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عدم القدرة على الغفران </a:t>
            </a:r>
            <a:endParaRPr lang="en-US"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endParaRPr>
          </a:p>
          <a:p>
            <a:pPr lvl="0">
              <a:lnSpc>
                <a:spcPct val="115000"/>
              </a:lnSpc>
              <a:spcAft>
                <a:spcPts val="1000"/>
              </a:spcAft>
            </a:pPr>
            <a:r>
              <a:rPr lang="ar-SA"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الشعور الدائم </a:t>
            </a:r>
            <a:r>
              <a:rPr lang="ar-SA" sz="3600" b="1" spc="50" dirty="0" smtClean="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بأنه </a:t>
            </a:r>
            <a:r>
              <a:rPr lang="ar-SA"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مرفوض</a:t>
            </a:r>
            <a:endParaRPr lang="en-US"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endParaRPr>
          </a:p>
          <a:p>
            <a:pPr lvl="0">
              <a:lnSpc>
                <a:spcPct val="115000"/>
              </a:lnSpc>
              <a:spcAft>
                <a:spcPts val="1000"/>
              </a:spcAft>
            </a:pPr>
            <a:r>
              <a:rPr lang="ar-SA"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مشاعر قسوة </a:t>
            </a:r>
            <a:r>
              <a:rPr lang="ar-SA" sz="3600" b="1" spc="5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نتيجة </a:t>
            </a:r>
            <a:r>
              <a:rPr lang="ar-SA" sz="3600" b="1" spc="50" smtClean="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خوفه </a:t>
            </a:r>
            <a:r>
              <a:rPr lang="ar-SA"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الدائم من </a:t>
            </a:r>
            <a:r>
              <a:rPr lang="ar-SA" sz="3600" b="1" spc="5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العقاب </a:t>
            </a:r>
            <a:r>
              <a:rPr lang="ar-SA" sz="3600" b="1" spc="50" smtClean="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الإلهي </a:t>
            </a:r>
            <a:endParaRPr lang="en-US"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endParaRPr>
          </a:p>
          <a:p>
            <a:pPr lvl="0"/>
            <a:r>
              <a:rPr lang="ar-SA"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أكتب روشتة ليتو</a:t>
            </a:r>
            <a:r>
              <a:rPr lang="ar-EG"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ر</a:t>
            </a:r>
            <a:r>
              <a:rPr lang="ar-SA"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جية لهذا الأب</a:t>
            </a:r>
            <a:r>
              <a:rPr lang="ar-EG"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rPr>
              <a:t> ..</a:t>
            </a:r>
            <a:endParaRPr lang="en-US" sz="3600" b="1" spc="50" dirty="0">
              <a:ln w="11430"/>
              <a:solidFill>
                <a:srgbClr val="44546A">
                  <a:lumMod val="75000"/>
                </a:srgbClr>
              </a:solidFill>
              <a:effectLst>
                <a:outerShdw blurRad="76200" dist="50800" dir="5400000" algn="tl" rotWithShape="0">
                  <a:srgbClr val="000000">
                    <a:alpha val="65000"/>
                  </a:srgbClr>
                </a:outerShdw>
              </a:effectLst>
              <a:latin typeface="Arial" pitchFamily="34" charset="0"/>
              <a:cs typeface="AGA Battouta Regular" pitchFamily="2" charset="-78"/>
            </a:endParaRPr>
          </a:p>
          <a:p>
            <a:pPr marL="0" indent="0">
              <a:buNone/>
            </a:pPr>
            <a:endParaRPr lang="en-US" dirty="0"/>
          </a:p>
        </p:txBody>
      </p:sp>
    </p:spTree>
    <p:extLst>
      <p:ext uri="{BB962C8B-B14F-4D97-AF65-F5344CB8AC3E}">
        <p14:creationId xmlns:p14="http://schemas.microsoft.com/office/powerpoint/2010/main" val="64954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860241" y="501135"/>
            <a:ext cx="5506636" cy="1015663"/>
          </a:xfrm>
          <a:prstGeom prst="rect">
            <a:avLst/>
          </a:prstGeom>
        </p:spPr>
        <p:txBody>
          <a:bodyPr wrap="none">
            <a:spAutoFit/>
          </a:bodyPr>
          <a:lstStyle/>
          <a:p>
            <a:r>
              <a:rPr lang="ar-EG" sz="60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مصادر التعليم الكنسي</a:t>
            </a:r>
            <a:endParaRPr lang="en-US" sz="6000" b="1"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p:txBody>
      </p:sp>
      <p:sp>
        <p:nvSpPr>
          <p:cNvPr id="8" name="Rectangle 7"/>
          <p:cNvSpPr/>
          <p:nvPr/>
        </p:nvSpPr>
        <p:spPr>
          <a:xfrm>
            <a:off x="2194561" y="1880438"/>
            <a:ext cx="5868488" cy="3908762"/>
          </a:xfrm>
          <a:prstGeom prst="rect">
            <a:avLst/>
          </a:prstGeom>
        </p:spPr>
        <p:txBody>
          <a:bodyPr wrap="square">
            <a:spAutoFit/>
          </a:bodyPr>
          <a:lstStyle/>
          <a:p>
            <a:pPr marL="457200" indent="-457200" algn="r" rtl="1">
              <a:buFont typeface="Arial" pitchFamily="34" charset="0"/>
              <a:buChar char="•"/>
            </a:pP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الكتاب المقدس</a:t>
            </a:r>
          </a:p>
          <a:p>
            <a:pPr marL="457200" indent="-457200" algn="r" rtl="1">
              <a:buFont typeface="Arial" pitchFamily="34" charset="0"/>
              <a:buChar char="•"/>
            </a:pP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الليتورجية</a:t>
            </a:r>
          </a:p>
          <a:p>
            <a:pPr marL="457200" indent="-457200" algn="r" rtl="1">
              <a:buFont typeface="Arial" pitchFamily="34" charset="0"/>
              <a:buChar char="•"/>
            </a:pP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الهوية القبطية</a:t>
            </a:r>
          </a:p>
          <a:p>
            <a:pPr marL="457200" indent="-457200" algn="r" rtl="1">
              <a:buFont typeface="Arial" pitchFamily="34" charset="0"/>
              <a:buChar char="•"/>
            </a:pP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تاريخ الكنيسة</a:t>
            </a:r>
          </a:p>
          <a:p>
            <a:pPr marL="457200" indent="-457200" algn="r" rtl="1">
              <a:buFont typeface="Arial" pitchFamily="34" charset="0"/>
              <a:buChar char="•"/>
            </a:pPr>
            <a:r>
              <a:rPr lang="ar-EG" sz="4000"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أ</a:t>
            </a: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قوال الآباء</a:t>
            </a:r>
          </a:p>
          <a:p>
            <a:pPr marL="4114800" lvl="8" indent="-457200" algn="r">
              <a:buFont typeface="Arial" pitchFamily="34" charset="0"/>
              <a:buChar char="•"/>
            </a:pPr>
            <a:endParaRPr lang="ar-EG" sz="2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a:p>
            <a:pPr marL="4114800" lvl="8" indent="-457200" algn="r"/>
            <a:endParaRPr lang="ar-EG" sz="2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spTree>
    <p:extLst>
      <p:ext uri="{BB962C8B-B14F-4D97-AF65-F5344CB8AC3E}">
        <p14:creationId xmlns:p14="http://schemas.microsoft.com/office/powerpoint/2010/main" val="3084431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36912"/>
            <a:ext cx="7886700" cy="1325563"/>
          </a:xfrm>
        </p:spPr>
        <p:txBody>
          <a:bodyPr/>
          <a:lstStyle/>
          <a:p>
            <a:pPr algn="ctr"/>
            <a:r>
              <a:rPr lang="ar-EG" dirty="0" smtClean="0"/>
              <a:t> </a:t>
            </a:r>
            <a:r>
              <a:rPr lang="ar-EG" sz="7200" dirty="0" smtClean="0"/>
              <a:t>الليتورجيا</a:t>
            </a:r>
            <a:endParaRPr lang="ar-EG" dirty="0"/>
          </a:p>
        </p:txBody>
      </p:sp>
      <p:sp>
        <p:nvSpPr>
          <p:cNvPr id="3" name="Content Placeholder 2"/>
          <p:cNvSpPr>
            <a:spLocks noGrp="1"/>
          </p:cNvSpPr>
          <p:nvPr>
            <p:ph idx="1"/>
          </p:nvPr>
        </p:nvSpPr>
        <p:spPr>
          <a:xfrm>
            <a:off x="628650" y="476672"/>
            <a:ext cx="7903790" cy="5700291"/>
          </a:xfrm>
        </p:spPr>
        <p:txBody>
          <a:bodyPr/>
          <a:lstStyle/>
          <a:p>
            <a:pPr marL="0" indent="0">
              <a:buNone/>
            </a:pPr>
            <a:endParaRPr lang="ar-EG" dirty="0"/>
          </a:p>
        </p:txBody>
      </p:sp>
    </p:spTree>
    <p:extLst>
      <p:ext uri="{BB962C8B-B14F-4D97-AF65-F5344CB8AC3E}">
        <p14:creationId xmlns:p14="http://schemas.microsoft.com/office/powerpoint/2010/main" val="3209324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  معنى كلمة ليتورجيا ....</a:t>
            </a:r>
            <a:endParaRPr lang="ar-EG" dirty="0"/>
          </a:p>
        </p:txBody>
      </p:sp>
      <p:sp>
        <p:nvSpPr>
          <p:cNvPr id="3" name="Content Placeholder 2"/>
          <p:cNvSpPr>
            <a:spLocks noGrp="1"/>
          </p:cNvSpPr>
          <p:nvPr>
            <p:ph idx="1"/>
          </p:nvPr>
        </p:nvSpPr>
        <p:spPr/>
        <p:txBody>
          <a:bodyPr/>
          <a:lstStyle/>
          <a:p>
            <a:pPr marL="0" indent="0" algn="ctr">
              <a:lnSpc>
                <a:spcPct val="150000"/>
              </a:lnSpc>
              <a:buNone/>
              <a:defRPr/>
            </a:pPr>
            <a:r>
              <a:rPr lang="ar-EG"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GA Battouta Regular" pitchFamily="2" charset="-78"/>
              </a:rPr>
              <a:t>كلمة ليتورجيا يونانية الأصل </a:t>
            </a:r>
            <a:endParaRPr lang="ar-EG"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GA Battouta Regular" pitchFamily="2" charset="-78"/>
            </a:endParaRPr>
          </a:p>
          <a:p>
            <a:pPr marL="0" indent="0" algn="ctr">
              <a:lnSpc>
                <a:spcPct val="150000"/>
              </a:lnSpc>
              <a:buNone/>
              <a:defRPr/>
            </a:pPr>
            <a:r>
              <a:rPr lang="ar-EG"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GA Battouta Regular" pitchFamily="2" charset="-78"/>
              </a:rPr>
              <a:t>تتكون </a:t>
            </a:r>
            <a:r>
              <a:rPr lang="ar-EG"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GA Battouta Regular" pitchFamily="2" charset="-78"/>
              </a:rPr>
              <a:t>من مقطعين :</a:t>
            </a:r>
          </a:p>
          <a:p>
            <a:pPr marL="0" indent="0" algn="ctr">
              <a:lnSpc>
                <a:spcPct val="150000"/>
              </a:lnSpc>
              <a:buNone/>
              <a:defRPr/>
            </a:pPr>
            <a:r>
              <a:rPr lang="ar-EG"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GA Battouta Regular" pitchFamily="2" charset="-78"/>
              </a:rPr>
              <a:t>لاؤس = شعب .. </a:t>
            </a:r>
            <a:r>
              <a:rPr lang="ar-EG"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GA Battouta Regular" pitchFamily="2" charset="-78"/>
              </a:rPr>
              <a:t>أرجون </a:t>
            </a:r>
            <a:r>
              <a:rPr lang="ar-EG"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GA Battouta Regular" pitchFamily="2" charset="-78"/>
              </a:rPr>
              <a:t>= عمل</a:t>
            </a:r>
            <a:endPar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GA Battouta Regular" pitchFamily="2" charset="-78"/>
            </a:endParaRPr>
          </a:p>
          <a:p>
            <a:pPr marL="0" indent="0">
              <a:buNone/>
            </a:pPr>
            <a:endParaRPr lang="ar-EG" dirty="0"/>
          </a:p>
        </p:txBody>
      </p:sp>
    </p:spTree>
    <p:extLst>
      <p:ext uri="{BB962C8B-B14F-4D97-AF65-F5344CB8AC3E}">
        <p14:creationId xmlns:p14="http://schemas.microsoft.com/office/powerpoint/2010/main" val="45328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ar-EG" sz="48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تلك هي حياتنا </a:t>
            </a:r>
            <a:r>
              <a:rPr lang="ar-EG"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الليتورجية داخل الكنيسة نأتي .. نجتمع ليغيرنا المسيح  نقف معه على جبل التجلي ليس فقط لننظر </a:t>
            </a:r>
            <a:r>
              <a:rPr lang="ar-EG" sz="4800" b="1" spc="50" dirty="0" smtClean="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إنما </a:t>
            </a:r>
            <a:r>
              <a:rPr lang="ar-EG" sz="4800" b="1" spc="50" dirty="0">
                <a:ln w="11430"/>
                <a:solidFill>
                  <a:schemeClr val="tx2">
                    <a:lumMod val="75000"/>
                  </a:schemeClr>
                </a:solidFill>
                <a:effectLst>
                  <a:outerShdw blurRad="76200" dist="50800" dir="5400000" algn="tl" rotWithShape="0">
                    <a:srgbClr val="000000">
                      <a:alpha val="65000"/>
                    </a:srgbClr>
                  </a:outerShdw>
                </a:effectLst>
                <a:latin typeface="Arial" pitchFamily="34" charset="0"/>
                <a:cs typeface="AGA Battouta Regular" pitchFamily="2" charset="-78"/>
              </a:rPr>
              <a:t>لنختبر ونتذوق مجد ملكوت الله لنعود إلى العالم حاملين النور .. نور التقديس والفداء للعالم</a:t>
            </a:r>
          </a:p>
          <a:p>
            <a:endParaRPr lang="ar-EG" dirty="0"/>
          </a:p>
        </p:txBody>
      </p:sp>
      <p:sp>
        <p:nvSpPr>
          <p:cNvPr id="4" name="Title 3"/>
          <p:cNvSpPr>
            <a:spLocks noGrp="1"/>
          </p:cNvSpPr>
          <p:nvPr>
            <p:ph type="title"/>
          </p:nvPr>
        </p:nvSpPr>
        <p:spPr>
          <a:xfrm>
            <a:off x="628650" y="620688"/>
            <a:ext cx="7886700" cy="1080120"/>
          </a:xfrm>
          <a:prstGeom prst="roundRect">
            <a:avLst/>
          </a:prstGeom>
        </p:spPr>
        <p:style>
          <a:lnRef idx="1">
            <a:schemeClr val="accent4"/>
          </a:lnRef>
          <a:fillRef idx="3">
            <a:schemeClr val="accent4"/>
          </a:fillRef>
          <a:effectRef idx="2">
            <a:schemeClr val="accent4"/>
          </a:effectRef>
          <a:fontRef idx="minor">
            <a:schemeClr val="lt1"/>
          </a:fontRef>
        </p:style>
        <p:txBody>
          <a:bodyPr rtlCol="1" anchor="ctr">
            <a:normAutofit fontScale="90000"/>
          </a:bodyPr>
          <a:lstStyle/>
          <a:p>
            <a:pPr algn="ctr"/>
            <a:r>
              <a:rPr lang="ar-EG" sz="6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GA Battouta Regular" pitchFamily="2" charset="-78"/>
              </a:rPr>
              <a:t>ليتورجية الحياة</a:t>
            </a:r>
            <a:r>
              <a:rPr lang="ar-EG"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GA Battouta Regular" pitchFamily="2" charset="-78"/>
              </a:rPr>
              <a:t/>
            </a:r>
            <a:br>
              <a:rPr lang="ar-EG"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GA Battouta Regular" pitchFamily="2" charset="-78"/>
              </a:rPr>
            </a:br>
            <a:endParaRPr lang="ar-EG" dirty="0"/>
          </a:p>
        </p:txBody>
      </p:sp>
    </p:spTree>
    <p:extLst>
      <p:ext uri="{BB962C8B-B14F-4D97-AF65-F5344CB8AC3E}">
        <p14:creationId xmlns:p14="http://schemas.microsoft.com/office/powerpoint/2010/main" val="44245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solidFill>
                  <a:schemeClr val="tx2">
                    <a:lumMod val="75000"/>
                  </a:schemeClr>
                </a:solidFill>
              </a:rPr>
              <a:t>بداية استخدام الليتورجيا في الكنيسة</a:t>
            </a:r>
            <a:endParaRPr lang="ar-EG" b="1" dirty="0">
              <a:solidFill>
                <a:schemeClr val="tx2">
                  <a:lumMod val="75000"/>
                </a:schemeClr>
              </a:solidFill>
            </a:endParaRPr>
          </a:p>
        </p:txBody>
      </p:sp>
      <p:sp>
        <p:nvSpPr>
          <p:cNvPr id="3" name="Content Placeholder 2"/>
          <p:cNvSpPr>
            <a:spLocks noGrp="1"/>
          </p:cNvSpPr>
          <p:nvPr>
            <p:ph idx="1"/>
          </p:nvPr>
        </p:nvSpPr>
        <p:spPr/>
        <p:txBody>
          <a:bodyPr/>
          <a:lstStyle/>
          <a:p>
            <a:pPr marL="0" indent="0" algn="just">
              <a:buNone/>
            </a:pPr>
            <a:r>
              <a:rPr lang="ar-EG" b="1" dirty="0" smtClean="0">
                <a:solidFill>
                  <a:schemeClr val="tx2">
                    <a:lumMod val="75000"/>
                  </a:schemeClr>
                </a:solidFill>
              </a:rPr>
              <a:t>   معروف أن الكنيسة استخدمت الصلوات الليتورجية منذ بداياتها</a:t>
            </a:r>
          </a:p>
          <a:p>
            <a:pPr marL="0" indent="0" algn="ctr">
              <a:buNone/>
            </a:pPr>
            <a:r>
              <a:rPr lang="ar-EG" dirty="0" smtClean="0"/>
              <a:t> </a:t>
            </a:r>
            <a:r>
              <a:rPr lang="ar-EG" b="1" dirty="0" smtClean="0">
                <a:solidFill>
                  <a:schemeClr val="accent2">
                    <a:lumMod val="50000"/>
                  </a:schemeClr>
                </a:solidFill>
              </a:rPr>
              <a:t>( الكنيسة الأولى ) </a:t>
            </a:r>
          </a:p>
          <a:p>
            <a:pPr marL="0" indent="0" algn="just">
              <a:buNone/>
            </a:pPr>
            <a:r>
              <a:rPr lang="ar-EG" dirty="0" smtClean="0"/>
              <a:t> ... </a:t>
            </a:r>
            <a:r>
              <a:rPr lang="ar-EG" sz="3200" b="1" dirty="0" smtClean="0"/>
              <a:t>وهذا يعني أن استخدام الكنيسة لنصوص الصلوات الليتورجية سبق كتابة أسفار العهد الجديد . </a:t>
            </a:r>
          </a:p>
          <a:p>
            <a:pPr marL="0" indent="0" algn="ctr">
              <a:buNone/>
            </a:pPr>
            <a:r>
              <a:rPr lang="ar-EG" sz="3200" b="1" dirty="0" smtClean="0">
                <a:solidFill>
                  <a:schemeClr val="accent2">
                    <a:lumMod val="75000"/>
                  </a:schemeClr>
                </a:solidFill>
              </a:rPr>
              <a:t>بل ظلت الكنيسة تعتمد على الليتورجية كمخزن للإيمان وصندوق لحفظ كنز تعليم السيد المسيح  </a:t>
            </a:r>
            <a:endParaRPr lang="ar-EG" sz="3200" b="1" dirty="0">
              <a:solidFill>
                <a:schemeClr val="accent2">
                  <a:lumMod val="75000"/>
                </a:schemeClr>
              </a:solidFill>
            </a:endParaRPr>
          </a:p>
        </p:txBody>
      </p:sp>
    </p:spTree>
    <p:extLst>
      <p:ext uri="{BB962C8B-B14F-4D97-AF65-F5344CB8AC3E}">
        <p14:creationId xmlns:p14="http://schemas.microsoft.com/office/powerpoint/2010/main" val="98516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70" y="404664"/>
            <a:ext cx="7886700" cy="1325563"/>
          </a:xfrm>
        </p:spPr>
        <p:txBody>
          <a:bodyPr>
            <a:normAutofit/>
          </a:bodyPr>
          <a:lstStyle/>
          <a:p>
            <a:r>
              <a:rPr lang="ar-EG" sz="3200" b="1" dirty="0" smtClean="0">
                <a:solidFill>
                  <a:schemeClr val="accent2">
                    <a:lumMod val="50000"/>
                  </a:schemeClr>
                </a:solidFill>
              </a:rPr>
              <a:t>كيف نستخدم الليتورجيا كمصدر للوعظ والتعليم الكنسي ؟</a:t>
            </a:r>
            <a:endParaRPr lang="ar-EG" sz="3200" b="1" dirty="0">
              <a:solidFill>
                <a:schemeClr val="accent2">
                  <a:lumMod val="50000"/>
                </a:schemeClr>
              </a:solidFill>
            </a:endParaRPr>
          </a:p>
        </p:txBody>
      </p:sp>
      <p:sp>
        <p:nvSpPr>
          <p:cNvPr id="3" name="Content Placeholder 2"/>
          <p:cNvSpPr>
            <a:spLocks noGrp="1"/>
          </p:cNvSpPr>
          <p:nvPr>
            <p:ph idx="1"/>
          </p:nvPr>
        </p:nvSpPr>
        <p:spPr>
          <a:xfrm>
            <a:off x="653170" y="2289110"/>
            <a:ext cx="7886700" cy="3516153"/>
          </a:xfrm>
        </p:spPr>
        <p:txBody>
          <a:bodyPr>
            <a:normAutofit/>
          </a:bodyPr>
          <a:lstStyle/>
          <a:p>
            <a:pPr marL="0" indent="0">
              <a:buNone/>
            </a:pPr>
            <a:r>
              <a:rPr lang="ar-EG" sz="3600" b="1" dirty="0" smtClean="0">
                <a:solidFill>
                  <a:schemeClr val="tx2">
                    <a:lumMod val="75000"/>
                  </a:schemeClr>
                </a:solidFill>
              </a:rPr>
              <a:t>1- البناء الكتابي لليتورجيا</a:t>
            </a:r>
          </a:p>
          <a:p>
            <a:pPr marL="0" indent="0">
              <a:buNone/>
            </a:pPr>
            <a:r>
              <a:rPr lang="ar-EG" sz="3600" b="1" dirty="0" smtClean="0">
                <a:solidFill>
                  <a:schemeClr val="tx2">
                    <a:lumMod val="75000"/>
                  </a:schemeClr>
                </a:solidFill>
              </a:rPr>
              <a:t>2- التعليم باستخدام المشاهد الليتورجية</a:t>
            </a:r>
          </a:p>
          <a:p>
            <a:pPr marL="0" indent="0">
              <a:buNone/>
            </a:pPr>
            <a:r>
              <a:rPr lang="ar-EG" sz="3600" b="1" dirty="0" smtClean="0">
                <a:solidFill>
                  <a:schemeClr val="tx2">
                    <a:lumMod val="75000"/>
                  </a:schemeClr>
                </a:solidFill>
              </a:rPr>
              <a:t>3- القراءات الكنسية منهج تعليمي متكامل</a:t>
            </a:r>
          </a:p>
          <a:p>
            <a:pPr marL="0" indent="0">
              <a:buNone/>
            </a:pPr>
            <a:r>
              <a:rPr lang="ar-EG" sz="3600" b="1" dirty="0" smtClean="0">
                <a:solidFill>
                  <a:schemeClr val="tx2">
                    <a:lumMod val="75000"/>
                  </a:schemeClr>
                </a:solidFill>
              </a:rPr>
              <a:t>4- استخدام الليتورجيا في الإرشاد وخدمة النفوس</a:t>
            </a:r>
          </a:p>
          <a:p>
            <a:pPr marL="0" indent="0">
              <a:buNone/>
            </a:pPr>
            <a:endParaRPr lang="ar-EG" dirty="0"/>
          </a:p>
        </p:txBody>
      </p:sp>
      <p:sp>
        <p:nvSpPr>
          <p:cNvPr id="5" name="Rectangle 4"/>
          <p:cNvSpPr/>
          <p:nvPr/>
        </p:nvSpPr>
        <p:spPr>
          <a:xfrm>
            <a:off x="3296325" y="1519670"/>
            <a:ext cx="2600391" cy="769441"/>
          </a:xfrm>
          <a:prstGeom prst="rect">
            <a:avLst/>
          </a:prstGeom>
          <a:noFill/>
        </p:spPr>
        <p:txBody>
          <a:bodyPr wrap="none" lIns="91440" tIns="45720" rIns="91440" bIns="45720">
            <a:spAutoFit/>
          </a:bodyPr>
          <a:lstStyle/>
          <a:p>
            <a:pPr algn="ctr"/>
            <a:r>
              <a:rPr lang="ar-EG" sz="4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أربعة محاور</a:t>
            </a:r>
            <a:endParaRPr lang="ar-EG" sz="4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421903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p:cTn id="30"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 calcmode="lin" valueType="num">
                                      <p:cBhvr>
                                        <p:cTn id="3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 calcmode="lin" valueType="num">
                                      <p:cBhvr>
                                        <p:cTn id="4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3">
                                            <p:txEl>
                                              <p:pRg st="3" end="3"/>
                                            </p:txEl>
                                          </p:spTgt>
                                        </p:tgtEl>
                                        <p:attrNameLst>
                                          <p:attrName>style.visibility</p:attrName>
                                        </p:attrNameLst>
                                      </p:cBhvr>
                                      <p:to>
                                        <p:strVal val="visible"/>
                                      </p:to>
                                    </p:set>
                                    <p:anim calcmode="lin" valueType="num">
                                      <p:cBhvr>
                                        <p:cTn id="5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5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sz="4800" b="1" dirty="0" smtClean="0">
                <a:solidFill>
                  <a:schemeClr val="accent2">
                    <a:lumMod val="75000"/>
                  </a:schemeClr>
                </a:solidFill>
              </a:rPr>
              <a:t>1- البناءالكتابي لليتورجيا</a:t>
            </a:r>
            <a:endParaRPr lang="ar-EG" sz="4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lgn="just">
              <a:buNone/>
            </a:pPr>
            <a:r>
              <a:rPr lang="ar-EG" sz="4400" b="1" dirty="0"/>
              <a:t> </a:t>
            </a:r>
            <a:r>
              <a:rPr lang="ar-EG" sz="4400" b="1" dirty="0" smtClean="0"/>
              <a:t>تعد المسحة الكتابية السمة الأكثر وضوحًا  في الليتورجية</a:t>
            </a:r>
            <a:r>
              <a:rPr lang="en-US" sz="4400" b="1" dirty="0" smtClean="0"/>
              <a:t> </a:t>
            </a:r>
            <a:r>
              <a:rPr lang="ar-EG" sz="4400" b="1" dirty="0" smtClean="0"/>
              <a:t>, فهي تعمل في النص الليتورجي كمادة فعالة تسري في نصوصه  فتكسبه روحًا كتابية أصيلة .. </a:t>
            </a:r>
          </a:p>
          <a:p>
            <a:pPr marL="0" indent="0" algn="just">
              <a:buNone/>
            </a:pPr>
            <a:r>
              <a:rPr lang="ar-EG" sz="4400" b="1" dirty="0" smtClean="0"/>
              <a:t>وفيما يلي سنتدرب على كيفية تمييز الملامح الكتابية لليتورجية ..</a:t>
            </a:r>
          </a:p>
          <a:p>
            <a:pPr marL="0" indent="0">
              <a:buNone/>
            </a:pPr>
            <a:endParaRPr lang="ar-EG" dirty="0" smtClean="0"/>
          </a:p>
        </p:txBody>
      </p:sp>
    </p:spTree>
    <p:extLst>
      <p:ext uri="{BB962C8B-B14F-4D97-AF65-F5344CB8AC3E}">
        <p14:creationId xmlns:p14="http://schemas.microsoft.com/office/powerpoint/2010/main" val="303327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TotalTime>
  <Words>952</Words>
  <Application>Microsoft Office PowerPoint</Application>
  <PresentationFormat>On-screen Show (4:3)</PresentationFormat>
  <Paragraphs>97</Paragraphs>
  <Slides>28</Slides>
  <Notes>1</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28</vt:i4>
      </vt:variant>
    </vt:vector>
  </HeadingPairs>
  <TitlesOfParts>
    <vt:vector size="42" baseType="lpstr">
      <vt:lpstr>AGA Battouta Regular</vt:lpstr>
      <vt:lpstr>Al-Hadith1</vt:lpstr>
      <vt:lpstr>Arabic Transparent</vt:lpstr>
      <vt:lpstr>Arial</vt:lpstr>
      <vt:lpstr>Calibri</vt:lpstr>
      <vt:lpstr>Calibri Light</vt:lpstr>
      <vt:lpstr>GE SS Two Bold</vt:lpstr>
      <vt:lpstr>GE SS Two Light</vt:lpstr>
      <vt:lpstr>Simplified Arabic</vt:lpstr>
      <vt:lpstr>Times New Roman</vt:lpstr>
      <vt:lpstr>Wingdings</vt:lpstr>
      <vt:lpstr>1_Office Theme</vt:lpstr>
      <vt:lpstr>2_Office Theme</vt:lpstr>
      <vt:lpstr>Theme1</vt:lpstr>
      <vt:lpstr>المركز الإعلامي</vt:lpstr>
      <vt:lpstr>PowerPoint Presentation</vt:lpstr>
      <vt:lpstr>PowerPoint Presentation</vt:lpstr>
      <vt:lpstr> الليتورجيا</vt:lpstr>
      <vt:lpstr>  معنى كلمة ليتورجيا ....</vt:lpstr>
      <vt:lpstr>ليتورجية الحياة </vt:lpstr>
      <vt:lpstr>بداية استخدام الليتورجيا في الكنيسة</vt:lpstr>
      <vt:lpstr>كيف نستخدم الليتورجيا كمصدر للوعظ والتعليم الكنسي ؟</vt:lpstr>
      <vt:lpstr>1- البناءالكتابي لليتورجيا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المركز الإعلامي</dc:title>
  <dc:creator>SAMIH</dc:creator>
  <cp:lastModifiedBy>Shiref</cp:lastModifiedBy>
  <cp:revision>41</cp:revision>
  <dcterms:created xsi:type="dcterms:W3CDTF">2016-07-30T13:19:10Z</dcterms:created>
  <dcterms:modified xsi:type="dcterms:W3CDTF">2016-09-18T12:10:51Z</dcterms:modified>
</cp:coreProperties>
</file>